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4"/>
  </p:notesMasterIdLst>
  <p:sldIdLst>
    <p:sldId id="284" r:id="rId5"/>
    <p:sldId id="286" r:id="rId6"/>
    <p:sldId id="287" r:id="rId7"/>
    <p:sldId id="285" r:id="rId8"/>
    <p:sldId id="306" r:id="rId9"/>
    <p:sldId id="307" r:id="rId10"/>
    <p:sldId id="261" r:id="rId11"/>
    <p:sldId id="297" r:id="rId12"/>
    <p:sldId id="298" r:id="rId13"/>
    <p:sldId id="299" r:id="rId14"/>
    <p:sldId id="300" r:id="rId15"/>
    <p:sldId id="301" r:id="rId16"/>
    <p:sldId id="304" r:id="rId17"/>
    <p:sldId id="288" r:id="rId18"/>
    <p:sldId id="292" r:id="rId19"/>
    <p:sldId id="303" r:id="rId20"/>
    <p:sldId id="302" r:id="rId21"/>
    <p:sldId id="294" r:id="rId22"/>
    <p:sldId id="295"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C46A"/>
    <a:srgbClr val="97EFD3"/>
    <a:srgbClr val="F15574"/>
    <a:srgbClr val="F4EBE8"/>
    <a:srgbClr val="ECC4BF"/>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25" autoAdjust="0"/>
    <p:restoredTop sz="94899" autoAdjust="0"/>
  </p:normalViewPr>
  <p:slideViewPr>
    <p:cSldViewPr snapToGrid="0" snapToObjects="1" showGuides="1">
      <p:cViewPr varScale="1">
        <p:scale>
          <a:sx n="105" d="100"/>
          <a:sy n="105" d="100"/>
        </p:scale>
        <p:origin x="120" y="204"/>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10/20/2024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a:xfrm>
            <a:off x="1463040" y="2240280"/>
            <a:ext cx="4873752" cy="1362456"/>
          </a:xfrm>
        </p:spPr>
        <p:txBody>
          <a:bodyPr/>
          <a:lstStyle/>
          <a:p>
            <a:r>
              <a:rPr lang="en-US" sz="3600" dirty="0">
                <a:latin typeface="Times New Roman" panose="02020603050405020304" pitchFamily="18" charset="0"/>
                <a:cs typeface="Times New Roman" panose="02020603050405020304" pitchFamily="18" charset="0"/>
              </a:rPr>
              <a:t>Supply Chain </a:t>
            </a:r>
            <a:br>
              <a:rPr lang="en-US" sz="3600" dirty="0">
                <a:latin typeface="Times New Roman" panose="02020603050405020304" pitchFamily="18" charset="0"/>
                <a:cs typeface="Times New Roman" panose="02020603050405020304" pitchFamily="18" charset="0"/>
              </a:rPr>
            </a:br>
            <a:r>
              <a:rPr lang="en-US" sz="3600" dirty="0">
                <a:latin typeface="Times New Roman" panose="02020603050405020304" pitchFamily="18" charset="0"/>
                <a:cs typeface="Times New Roman" panose="02020603050405020304" pitchFamily="18" charset="0"/>
              </a:rPr>
              <a:t>Analysis</a:t>
            </a:r>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a:xfrm>
            <a:off x="1463040" y="3776472"/>
            <a:ext cx="4873752" cy="868680"/>
          </a:xfrm>
        </p:spPr>
        <p:txBody>
          <a:bodyPr/>
          <a:lstStyle/>
          <a:p>
            <a:r>
              <a:rPr lang="en-US" dirty="0">
                <a:latin typeface="Times New Roman" panose="02020603050405020304" pitchFamily="18" charset="0"/>
                <a:cs typeface="Times New Roman" panose="02020603050405020304" pitchFamily="18" charset="0"/>
              </a:rPr>
              <a:t>Prepared by Group : ONLI_DAT2_G9e</a:t>
            </a:r>
          </a:p>
          <a:p>
            <a:r>
              <a:rPr lang="en-US" dirty="0">
                <a:latin typeface="Times New Roman" panose="02020603050405020304" pitchFamily="18" charset="0"/>
                <a:cs typeface="Times New Roman" panose="02020603050405020304" pitchFamily="18" charset="0"/>
              </a:rPr>
              <a:t>Last updated : 19/10/2024</a:t>
            </a:r>
          </a:p>
          <a:p>
            <a:endParaRPr lang="en-US" dirty="0"/>
          </a:p>
        </p:txBody>
      </p:sp>
      <p:pic>
        <p:nvPicPr>
          <p:cNvPr id="6" name="Picture 5">
            <a:extLst>
              <a:ext uri="{FF2B5EF4-FFF2-40B4-BE49-F238E27FC236}">
                <a16:creationId xmlns:a16="http://schemas.microsoft.com/office/drawing/2014/main" id="{6AD17086-24F8-4FD6-9E4C-2E2812F037B1}"/>
              </a:ext>
            </a:extLst>
          </p:cNvPr>
          <p:cNvPicPr>
            <a:picLocks noChangeAspect="1"/>
          </p:cNvPicPr>
          <p:nvPr/>
        </p:nvPicPr>
        <p:blipFill>
          <a:blip r:embed="rId2"/>
          <a:stretch>
            <a:fillRect/>
          </a:stretch>
        </p:blipFill>
        <p:spPr>
          <a:xfrm>
            <a:off x="858202" y="1115187"/>
            <a:ext cx="1209675" cy="695325"/>
          </a:xfrm>
          <a:prstGeom prst="rect">
            <a:avLst/>
          </a:prstGeom>
        </p:spPr>
      </p:pic>
      <p:pic>
        <p:nvPicPr>
          <p:cNvPr id="11" name="Picture Placeholder 10">
            <a:extLst>
              <a:ext uri="{FF2B5EF4-FFF2-40B4-BE49-F238E27FC236}">
                <a16:creationId xmlns:a16="http://schemas.microsoft.com/office/drawing/2014/main" id="{96E9F216-B0E3-4A96-8349-6615363D6493}"/>
              </a:ext>
            </a:extLst>
          </p:cNvPr>
          <p:cNvPicPr>
            <a:picLocks noGrp="1" noChangeAspect="1"/>
          </p:cNvPicPr>
          <p:nvPr>
            <p:ph type="pic" sz="quarter" idx="10"/>
          </p:nvPr>
        </p:nvPicPr>
        <p:blipFill>
          <a:blip r:embed="rId3"/>
          <a:srcRect l="24066" r="24066"/>
          <a:stretch>
            <a:fillRect/>
          </a:stretch>
        </p:blipFill>
        <p:spPr/>
      </p:pic>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Fulfillment time</a:t>
            </a:r>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10</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Supply Chain</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2024</a:t>
            </a:r>
          </a:p>
        </p:txBody>
      </p:sp>
      <p:sp>
        <p:nvSpPr>
          <p:cNvPr id="10" name="TextBox 9">
            <a:extLst>
              <a:ext uri="{FF2B5EF4-FFF2-40B4-BE49-F238E27FC236}">
                <a16:creationId xmlns:a16="http://schemas.microsoft.com/office/drawing/2014/main" id="{AAF5FCCA-BBAB-47E5-9133-500CF0061022}"/>
              </a:ext>
            </a:extLst>
          </p:cNvPr>
          <p:cNvSpPr txBox="1"/>
          <p:nvPr/>
        </p:nvSpPr>
        <p:spPr>
          <a:xfrm>
            <a:off x="248412" y="2402767"/>
            <a:ext cx="4746476" cy="2031325"/>
          </a:xfrm>
          <a:prstGeom prst="rect">
            <a:avLst/>
          </a:prstGeom>
          <a:noFill/>
        </p:spPr>
        <p:txBody>
          <a:bodyPr wrap="square" rtlCol="0">
            <a:spAutoFit/>
          </a:bodyPr>
          <a:lstStyle/>
          <a:p>
            <a:pPr marL="285750" indent="-285750">
              <a:buFont typeface="Arial" panose="020B0604020202020204" pitchFamily="34" charset="0"/>
              <a:buChar char="•"/>
            </a:pPr>
            <a:r>
              <a:rPr lang="en-US" dirty="0"/>
              <a:t>Discs shop department have the highest fulfillment time.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Average fulfillment times is 5 days.</a:t>
            </a:r>
          </a:p>
          <a:p>
            <a:endParaRPr lang="en-US" dirty="0"/>
          </a:p>
          <a:p>
            <a:endParaRPr lang="en-US" dirty="0"/>
          </a:p>
        </p:txBody>
      </p:sp>
      <p:pic>
        <p:nvPicPr>
          <p:cNvPr id="8" name="Content Placeholder 13">
            <a:extLst>
              <a:ext uri="{FF2B5EF4-FFF2-40B4-BE49-F238E27FC236}">
                <a16:creationId xmlns:a16="http://schemas.microsoft.com/office/drawing/2014/main" id="{C04983B3-AE62-4D4C-A76E-1D58DCAAA5A3}"/>
              </a:ext>
            </a:extLst>
          </p:cNvPr>
          <p:cNvPicPr>
            <a:picLocks noChangeAspect="1"/>
          </p:cNvPicPr>
          <p:nvPr/>
        </p:nvPicPr>
        <p:blipFill>
          <a:blip r:embed="rId2"/>
          <a:srcRect/>
          <a:stretch/>
        </p:blipFill>
        <p:spPr>
          <a:xfrm>
            <a:off x="5573268" y="2107261"/>
            <a:ext cx="5703190" cy="3565816"/>
          </a:xfrm>
          <a:prstGeom prst="rect">
            <a:avLst/>
          </a:prstGeom>
        </p:spPr>
      </p:pic>
    </p:spTree>
    <p:extLst>
      <p:ext uri="{BB962C8B-B14F-4D97-AF65-F5344CB8AC3E}">
        <p14:creationId xmlns:p14="http://schemas.microsoft.com/office/powerpoint/2010/main" val="3984776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3" end="3"/>
                                            </p:txEl>
                                          </p:spTgt>
                                        </p:tgtEl>
                                        <p:attrNameLst>
                                          <p:attrName>style.visibility</p:attrName>
                                        </p:attrNameLst>
                                      </p:cBhvr>
                                      <p:to>
                                        <p:strVal val="visible"/>
                                      </p:to>
                                    </p:set>
                                    <p:animEffect transition="in" filter="fade">
                                      <p:cBhvr>
                                        <p:cTn id="12"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Seasonal trends</a:t>
            </a:r>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11</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Supply Chain</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2024</a:t>
            </a:r>
          </a:p>
        </p:txBody>
      </p:sp>
      <p:sp>
        <p:nvSpPr>
          <p:cNvPr id="10" name="TextBox 9">
            <a:extLst>
              <a:ext uri="{FF2B5EF4-FFF2-40B4-BE49-F238E27FC236}">
                <a16:creationId xmlns:a16="http://schemas.microsoft.com/office/drawing/2014/main" id="{AAF5FCCA-BBAB-47E5-9133-500CF0061022}"/>
              </a:ext>
            </a:extLst>
          </p:cNvPr>
          <p:cNvSpPr txBox="1"/>
          <p:nvPr/>
        </p:nvSpPr>
        <p:spPr>
          <a:xfrm>
            <a:off x="248412" y="2402767"/>
            <a:ext cx="4835652" cy="2585323"/>
          </a:xfrm>
          <a:prstGeom prst="rect">
            <a:avLst/>
          </a:prstGeom>
          <a:noFill/>
        </p:spPr>
        <p:txBody>
          <a:bodyPr wrap="square" rtlCol="0">
            <a:spAutoFit/>
          </a:bodyPr>
          <a:lstStyle/>
          <a:p>
            <a:pPr marL="285750" indent="-285750">
              <a:buFont typeface="Arial" panose="020B0604020202020204" pitchFamily="34" charset="0"/>
              <a:buChar char="•"/>
            </a:pPr>
            <a:r>
              <a:rPr lang="en-US" dirty="0"/>
              <a:t>Most sales and profit generated where in Q3 of the year.</a:t>
            </a:r>
          </a:p>
          <a:p>
            <a:pPr marL="285750" indent="-285750">
              <a:buFont typeface="Arial" panose="020B0604020202020204" pitchFamily="34" charset="0"/>
              <a:buChar char="•"/>
            </a:pPr>
            <a:r>
              <a:rPr lang="en-US" dirty="0"/>
              <a:t>Q4 is the lowest in terms of sales.</a:t>
            </a:r>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r>
              <a:rPr lang="en-US" dirty="0"/>
              <a:t>Based on this chart, we miss holiday season sales which require immediate attention.</a:t>
            </a:r>
          </a:p>
          <a:p>
            <a:endParaRPr lang="en-US" dirty="0"/>
          </a:p>
          <a:p>
            <a:endParaRPr lang="en-US" dirty="0"/>
          </a:p>
        </p:txBody>
      </p:sp>
      <p:pic>
        <p:nvPicPr>
          <p:cNvPr id="8" name="Content Placeholder 13">
            <a:extLst>
              <a:ext uri="{FF2B5EF4-FFF2-40B4-BE49-F238E27FC236}">
                <a16:creationId xmlns:a16="http://schemas.microsoft.com/office/drawing/2014/main" id="{56AC33AC-77E1-46BF-9D66-002D648DAFFA}"/>
              </a:ext>
            </a:extLst>
          </p:cNvPr>
          <p:cNvPicPr>
            <a:picLocks noChangeAspect="1"/>
          </p:cNvPicPr>
          <p:nvPr/>
        </p:nvPicPr>
        <p:blipFill>
          <a:blip r:embed="rId2"/>
          <a:srcRect/>
          <a:stretch/>
        </p:blipFill>
        <p:spPr>
          <a:xfrm>
            <a:off x="5573268" y="2209680"/>
            <a:ext cx="5703190" cy="3360978"/>
          </a:xfrm>
          <a:prstGeom prst="rect">
            <a:avLst/>
          </a:prstGeom>
        </p:spPr>
      </p:pic>
    </p:spTree>
    <p:extLst>
      <p:ext uri="{BB962C8B-B14F-4D97-AF65-F5344CB8AC3E}">
        <p14:creationId xmlns:p14="http://schemas.microsoft.com/office/powerpoint/2010/main" val="1746722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Effect transition="in" filter="fade">
                                      <p:cBhvr>
                                        <p:cTn id="17"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Sales &amp; profit</a:t>
            </a:r>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12</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Supply Chain</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2024</a:t>
            </a:r>
          </a:p>
        </p:txBody>
      </p:sp>
      <p:sp>
        <p:nvSpPr>
          <p:cNvPr id="10" name="TextBox 9">
            <a:extLst>
              <a:ext uri="{FF2B5EF4-FFF2-40B4-BE49-F238E27FC236}">
                <a16:creationId xmlns:a16="http://schemas.microsoft.com/office/drawing/2014/main" id="{AAF5FCCA-BBAB-47E5-9133-500CF0061022}"/>
              </a:ext>
            </a:extLst>
          </p:cNvPr>
          <p:cNvSpPr txBox="1"/>
          <p:nvPr/>
        </p:nvSpPr>
        <p:spPr>
          <a:xfrm>
            <a:off x="248412" y="2402767"/>
            <a:ext cx="4835652" cy="2585323"/>
          </a:xfrm>
          <a:prstGeom prst="rect">
            <a:avLst/>
          </a:prstGeom>
          <a:noFill/>
        </p:spPr>
        <p:txBody>
          <a:bodyPr wrap="square" rtlCol="0">
            <a:spAutoFit/>
          </a:bodyPr>
          <a:lstStyle/>
          <a:p>
            <a:pPr marL="285750" indent="-285750">
              <a:buFont typeface="Arial" panose="020B0604020202020204" pitchFamily="34" charset="0"/>
              <a:buChar char="•"/>
            </a:pPr>
            <a:r>
              <a:rPr lang="en-US" dirty="0"/>
              <a:t>LATAM is the highest profit generating market while Europe has the highest net sales.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France and Germany are both our biggest sales and profit generating countries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Africa is low in both net sales and profit and will need more investigation.</a:t>
            </a:r>
          </a:p>
        </p:txBody>
      </p:sp>
      <p:pic>
        <p:nvPicPr>
          <p:cNvPr id="9" name="Content Placeholder 13">
            <a:extLst>
              <a:ext uri="{FF2B5EF4-FFF2-40B4-BE49-F238E27FC236}">
                <a16:creationId xmlns:a16="http://schemas.microsoft.com/office/drawing/2014/main" id="{3BB730E5-9B3D-43C6-9008-F811A3B2FFC7}"/>
              </a:ext>
            </a:extLst>
          </p:cNvPr>
          <p:cNvPicPr>
            <a:picLocks noChangeAspect="1"/>
          </p:cNvPicPr>
          <p:nvPr/>
        </p:nvPicPr>
        <p:blipFill>
          <a:blip r:embed="rId2"/>
          <a:srcRect/>
          <a:stretch/>
        </p:blipFill>
        <p:spPr>
          <a:xfrm>
            <a:off x="5573268" y="2289388"/>
            <a:ext cx="5703190" cy="3201562"/>
          </a:xfrm>
          <a:prstGeom prst="rect">
            <a:avLst/>
          </a:prstGeom>
        </p:spPr>
      </p:pic>
    </p:spTree>
    <p:extLst>
      <p:ext uri="{BB962C8B-B14F-4D97-AF65-F5344CB8AC3E}">
        <p14:creationId xmlns:p14="http://schemas.microsoft.com/office/powerpoint/2010/main" val="3976803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Sales &amp; profit</a:t>
            </a:r>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13</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Supply Chain</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2024</a:t>
            </a:r>
          </a:p>
        </p:txBody>
      </p:sp>
      <p:sp>
        <p:nvSpPr>
          <p:cNvPr id="10" name="TextBox 9">
            <a:extLst>
              <a:ext uri="{FF2B5EF4-FFF2-40B4-BE49-F238E27FC236}">
                <a16:creationId xmlns:a16="http://schemas.microsoft.com/office/drawing/2014/main" id="{AAF5FCCA-BBAB-47E5-9133-500CF0061022}"/>
              </a:ext>
            </a:extLst>
          </p:cNvPr>
          <p:cNvSpPr txBox="1"/>
          <p:nvPr/>
        </p:nvSpPr>
        <p:spPr>
          <a:xfrm>
            <a:off x="248412" y="2402767"/>
            <a:ext cx="4835652" cy="2862322"/>
          </a:xfrm>
          <a:prstGeom prst="rect">
            <a:avLst/>
          </a:prstGeom>
          <a:noFill/>
        </p:spPr>
        <p:txBody>
          <a:bodyPr wrap="square" rtlCol="0">
            <a:spAutoFit/>
          </a:bodyPr>
          <a:lstStyle/>
          <a:p>
            <a:pPr marL="285750" indent="-285750">
              <a:buFont typeface="Arial" panose="020B0604020202020204" pitchFamily="34" charset="0"/>
              <a:buChar char="•"/>
            </a:pPr>
            <a:r>
              <a:rPr lang="en-US" dirty="0"/>
              <a:t>Among top 5 products by sales our Average profit Is 37%.</a:t>
            </a:r>
          </a:p>
          <a:p>
            <a:pPr marL="285750" indent="-285750">
              <a:buFont typeface="Arial" panose="020B0604020202020204" pitchFamily="34" charset="0"/>
              <a:buChar char="•"/>
            </a:pPr>
            <a:r>
              <a:rPr lang="en-US" dirty="0"/>
              <a:t>(Field &amp; steam sportsman 16 gun fire safe) is the highest profit generating product.</a:t>
            </a:r>
          </a:p>
          <a:p>
            <a:endParaRPr lang="en-US" dirty="0"/>
          </a:p>
          <a:p>
            <a:pPr marL="285750" indent="-285750">
              <a:buFont typeface="Arial" panose="020B0604020202020204" pitchFamily="34" charset="0"/>
              <a:buChar char="•"/>
            </a:pPr>
            <a:r>
              <a:rPr lang="en-US" dirty="0"/>
              <a:t>Fan shop department is the best department in profit generation.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It’s clear that the high sales won’t necessarily generate high profit.</a:t>
            </a:r>
          </a:p>
        </p:txBody>
      </p:sp>
      <p:pic>
        <p:nvPicPr>
          <p:cNvPr id="8" name="Content Placeholder 13">
            <a:extLst>
              <a:ext uri="{FF2B5EF4-FFF2-40B4-BE49-F238E27FC236}">
                <a16:creationId xmlns:a16="http://schemas.microsoft.com/office/drawing/2014/main" id="{56AC33AC-77E1-46BF-9D66-002D648DAFFA}"/>
              </a:ext>
            </a:extLst>
          </p:cNvPr>
          <p:cNvPicPr>
            <a:picLocks noChangeAspect="1"/>
          </p:cNvPicPr>
          <p:nvPr/>
        </p:nvPicPr>
        <p:blipFill>
          <a:blip r:embed="rId2"/>
          <a:srcRect/>
          <a:stretch/>
        </p:blipFill>
        <p:spPr>
          <a:xfrm>
            <a:off x="6395191" y="1663807"/>
            <a:ext cx="4059344" cy="4452724"/>
          </a:xfrm>
          <a:prstGeom prst="rect">
            <a:avLst/>
          </a:prstGeom>
        </p:spPr>
      </p:pic>
    </p:spTree>
    <p:extLst>
      <p:ext uri="{BB962C8B-B14F-4D97-AF65-F5344CB8AC3E}">
        <p14:creationId xmlns:p14="http://schemas.microsoft.com/office/powerpoint/2010/main" val="1343711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fade">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xEl>
                                              <p:pRg st="3" end="3"/>
                                            </p:txEl>
                                          </p:spTgt>
                                        </p:tgtEl>
                                        <p:attrNameLst>
                                          <p:attrName>style.visibility</p:attrName>
                                        </p:attrNameLst>
                                      </p:cBhvr>
                                      <p:to>
                                        <p:strVal val="visible"/>
                                      </p:to>
                                    </p:set>
                                    <p:animEffect transition="in" filter="fade">
                                      <p:cBhvr>
                                        <p:cTn id="17" dur="500"/>
                                        <p:tgtEl>
                                          <p:spTgt spid="1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xEl>
                                              <p:pRg st="5" end="5"/>
                                            </p:txEl>
                                          </p:spTgt>
                                        </p:tgtEl>
                                        <p:attrNameLst>
                                          <p:attrName>style.visibility</p:attrName>
                                        </p:attrNameLst>
                                      </p:cBhvr>
                                      <p:to>
                                        <p:strVal val="visible"/>
                                      </p:to>
                                    </p:set>
                                    <p:animEffect transition="in" filter="fade">
                                      <p:cBhvr>
                                        <p:cTn id="22"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16E8D-F725-5549-D79B-2197F3311E34}"/>
              </a:ext>
            </a:extLst>
          </p:cNvPr>
          <p:cNvSpPr>
            <a:spLocks noGrp="1"/>
          </p:cNvSpPr>
          <p:nvPr>
            <p:ph type="title"/>
          </p:nvPr>
        </p:nvSpPr>
        <p:spPr/>
        <p:txBody>
          <a:bodyPr/>
          <a:lstStyle/>
          <a:p>
            <a:r>
              <a:rPr lang="en-US" dirty="0"/>
              <a:t>Business opportunities are like buses. There’s always another one coming.</a:t>
            </a:r>
          </a:p>
        </p:txBody>
      </p:sp>
      <p:sp>
        <p:nvSpPr>
          <p:cNvPr id="5" name="Text Placeholder 4">
            <a:extLst>
              <a:ext uri="{FF2B5EF4-FFF2-40B4-BE49-F238E27FC236}">
                <a16:creationId xmlns:a16="http://schemas.microsoft.com/office/drawing/2014/main" id="{7B9D02FC-1940-72AB-8671-0839E2CF024F}"/>
              </a:ext>
            </a:extLst>
          </p:cNvPr>
          <p:cNvSpPr>
            <a:spLocks noGrp="1"/>
          </p:cNvSpPr>
          <p:nvPr>
            <p:ph type="body" sz="quarter" idx="15"/>
          </p:nvPr>
        </p:nvSpPr>
        <p:spPr/>
        <p:txBody>
          <a:bodyPr/>
          <a:lstStyle/>
          <a:p>
            <a:r>
              <a:rPr lang="en-US" dirty="0"/>
              <a:t>“</a:t>
            </a:r>
          </a:p>
        </p:txBody>
      </p:sp>
      <p:sp>
        <p:nvSpPr>
          <p:cNvPr id="6" name="Content Placeholder 5">
            <a:extLst>
              <a:ext uri="{FF2B5EF4-FFF2-40B4-BE49-F238E27FC236}">
                <a16:creationId xmlns:a16="http://schemas.microsoft.com/office/drawing/2014/main" id="{6AB13DEF-ED86-6E5A-5AD2-C9B364E4A295}"/>
              </a:ext>
            </a:extLst>
          </p:cNvPr>
          <p:cNvSpPr>
            <a:spLocks noGrp="1"/>
          </p:cNvSpPr>
          <p:nvPr>
            <p:ph idx="1"/>
          </p:nvPr>
        </p:nvSpPr>
        <p:spPr/>
        <p:txBody>
          <a:bodyPr/>
          <a:lstStyle/>
          <a:p>
            <a:r>
              <a:rPr lang="en-US" altLang="zh-CN" dirty="0"/>
              <a:t>Richard Branson</a:t>
            </a:r>
          </a:p>
          <a:p>
            <a:endParaRPr lang="en-US" dirty="0"/>
          </a:p>
        </p:txBody>
      </p:sp>
      <p:sp>
        <p:nvSpPr>
          <p:cNvPr id="4" name="Text Placeholder 3">
            <a:extLst>
              <a:ext uri="{FF2B5EF4-FFF2-40B4-BE49-F238E27FC236}">
                <a16:creationId xmlns:a16="http://schemas.microsoft.com/office/drawing/2014/main" id="{F286FC47-3017-DA16-F8BF-CBFF553CB9F5}"/>
              </a:ext>
            </a:extLst>
          </p:cNvPr>
          <p:cNvSpPr>
            <a:spLocks noGrp="1"/>
          </p:cNvSpPr>
          <p:nvPr>
            <p:ph type="body" sz="quarter" idx="14"/>
          </p:nvPr>
        </p:nvSpPr>
        <p:spPr/>
        <p:txBody>
          <a:bodyPr/>
          <a:lstStyle/>
          <a:p>
            <a:r>
              <a:rPr lang="en-US" dirty="0"/>
              <a:t>”</a:t>
            </a:r>
          </a:p>
        </p:txBody>
      </p:sp>
      <p:sp>
        <p:nvSpPr>
          <p:cNvPr id="8" name="Slide Number Placeholder 7">
            <a:extLst>
              <a:ext uri="{FF2B5EF4-FFF2-40B4-BE49-F238E27FC236}">
                <a16:creationId xmlns:a16="http://schemas.microsoft.com/office/drawing/2014/main" id="{A07AC1F3-FBD2-24FF-608E-1D301D279213}"/>
              </a:ext>
            </a:extLst>
          </p:cNvPr>
          <p:cNvSpPr>
            <a:spLocks noGrp="1"/>
          </p:cNvSpPr>
          <p:nvPr>
            <p:ph type="sldNum" sz="quarter" idx="18"/>
          </p:nvPr>
        </p:nvSpPr>
        <p:spPr>
          <a:xfrm>
            <a:off x="838200" y="6400904"/>
            <a:ext cx="365760" cy="246888"/>
          </a:xfrm>
        </p:spPr>
        <p:txBody>
          <a:bodyPr/>
          <a:lstStyle/>
          <a:p>
            <a:fld id="{8D0AFDD5-844D-364D-8AEC-50CF4D36D55D}" type="slidenum">
              <a:rPr lang="en-US" smtClean="0"/>
              <a:pPr/>
              <a:t>14</a:t>
            </a:fld>
            <a:endParaRPr lang="en-US" dirty="0"/>
          </a:p>
        </p:txBody>
      </p:sp>
      <p:sp>
        <p:nvSpPr>
          <p:cNvPr id="7" name="Footer Placeholder 6">
            <a:extLst>
              <a:ext uri="{FF2B5EF4-FFF2-40B4-BE49-F238E27FC236}">
                <a16:creationId xmlns:a16="http://schemas.microsoft.com/office/drawing/2014/main" id="{64C00235-80DB-8E65-4FFA-23DF4C0DE0E6}"/>
              </a:ext>
            </a:extLst>
          </p:cNvPr>
          <p:cNvSpPr>
            <a:spLocks noGrp="1"/>
          </p:cNvSpPr>
          <p:nvPr>
            <p:ph type="ftr" sz="quarter" idx="17"/>
          </p:nvPr>
        </p:nvSpPr>
        <p:spPr>
          <a:xfrm>
            <a:off x="5364480" y="6400904"/>
            <a:ext cx="1463040" cy="246888"/>
          </a:xfrm>
        </p:spPr>
        <p:txBody>
          <a:bodyPr/>
          <a:lstStyle/>
          <a:p>
            <a:r>
              <a:rPr lang="en-US" dirty="0"/>
              <a:t>Supply Chain</a:t>
            </a:r>
          </a:p>
        </p:txBody>
      </p:sp>
      <p:sp>
        <p:nvSpPr>
          <p:cNvPr id="3" name="Date Placeholder 2">
            <a:extLst>
              <a:ext uri="{FF2B5EF4-FFF2-40B4-BE49-F238E27FC236}">
                <a16:creationId xmlns:a16="http://schemas.microsoft.com/office/drawing/2014/main" id="{F0A0E4D9-A114-4773-6B3B-37FA10EAB08F}"/>
              </a:ext>
            </a:extLst>
          </p:cNvPr>
          <p:cNvSpPr>
            <a:spLocks noGrp="1"/>
          </p:cNvSpPr>
          <p:nvPr>
            <p:ph type="dt" sz="half" idx="16"/>
          </p:nvPr>
        </p:nvSpPr>
        <p:spPr>
          <a:xfrm>
            <a:off x="10629145" y="6400904"/>
            <a:ext cx="640080" cy="246888"/>
          </a:xfrm>
        </p:spPr>
        <p:txBody>
          <a:bodyPr/>
          <a:lstStyle/>
          <a:p>
            <a:r>
              <a:rPr lang="en-US" dirty="0"/>
              <a:t>2024</a:t>
            </a:r>
          </a:p>
        </p:txBody>
      </p:sp>
    </p:spTree>
    <p:extLst>
      <p:ext uri="{BB962C8B-B14F-4D97-AF65-F5344CB8AC3E}">
        <p14:creationId xmlns:p14="http://schemas.microsoft.com/office/powerpoint/2010/main" val="613288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fade">
                                      <p:cBhvr>
                                        <p:cTn id="10"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DB732-6FD3-D0DA-92AF-1D7A68E3A3E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Insights</a:t>
            </a:r>
          </a:p>
        </p:txBody>
      </p:sp>
      <p:sp>
        <p:nvSpPr>
          <p:cNvPr id="23" name="Text Placeholder 22">
            <a:extLst>
              <a:ext uri="{FF2B5EF4-FFF2-40B4-BE49-F238E27FC236}">
                <a16:creationId xmlns:a16="http://schemas.microsoft.com/office/drawing/2014/main" id="{DD093F80-413F-4E59-9872-DA11752215CF}"/>
              </a:ext>
            </a:extLst>
          </p:cNvPr>
          <p:cNvSpPr>
            <a:spLocks noGrp="1"/>
          </p:cNvSpPr>
          <p:nvPr>
            <p:ph type="body" sz="quarter" idx="14"/>
          </p:nvPr>
        </p:nvSpPr>
        <p:spPr/>
        <p:txBody>
          <a:bodyPr/>
          <a:lstStyle/>
          <a:p>
            <a:r>
              <a:rPr lang="en-US" sz="1800" dirty="0">
                <a:effectLst/>
                <a:latin typeface="Arial" panose="020B0604020202020204" pitchFamily="34" charset="0"/>
                <a:ea typeface="Calibri" panose="020F0502020204030204" pitchFamily="34" charset="0"/>
              </a:rPr>
              <a:t>Warehouse Delays</a:t>
            </a:r>
            <a:endParaRPr lang="en-US" dirty="0"/>
          </a:p>
        </p:txBody>
      </p:sp>
      <p:sp>
        <p:nvSpPr>
          <p:cNvPr id="77" name="Content Placeholder 76">
            <a:extLst>
              <a:ext uri="{FF2B5EF4-FFF2-40B4-BE49-F238E27FC236}">
                <a16:creationId xmlns:a16="http://schemas.microsoft.com/office/drawing/2014/main" id="{403A44A4-B50B-499D-BA59-574FA817202F}"/>
              </a:ext>
            </a:extLst>
          </p:cNvPr>
          <p:cNvSpPr>
            <a:spLocks noGrp="1"/>
          </p:cNvSpPr>
          <p:nvPr>
            <p:ph sz="half" idx="2"/>
          </p:nvPr>
        </p:nvSpPr>
        <p:spPr/>
        <p:txBody>
          <a:bodyPr/>
          <a:lstStyle/>
          <a:p>
            <a:pPr marL="285750" indent="-285750">
              <a:buFont typeface="Wingdings" panose="05000000000000000000" pitchFamily="2" charset="2"/>
              <a:buChar char="q"/>
            </a:pPr>
            <a:r>
              <a:rPr lang="en-US" sz="1800" dirty="0"/>
              <a:t>Departments are facing delays in order fulfillment, with completion times ranging from 4 to 7 days, impacting delivery timelines.</a:t>
            </a:r>
          </a:p>
        </p:txBody>
      </p:sp>
      <p:sp>
        <p:nvSpPr>
          <p:cNvPr id="24" name="Text Placeholder 23">
            <a:extLst>
              <a:ext uri="{FF2B5EF4-FFF2-40B4-BE49-F238E27FC236}">
                <a16:creationId xmlns:a16="http://schemas.microsoft.com/office/drawing/2014/main" id="{21BF1283-4BA6-4BA4-988A-6E712D4029DB}"/>
              </a:ext>
            </a:extLst>
          </p:cNvPr>
          <p:cNvSpPr>
            <a:spLocks noGrp="1"/>
          </p:cNvSpPr>
          <p:nvPr>
            <p:ph type="body" sz="quarter" idx="16"/>
          </p:nvPr>
        </p:nvSpPr>
        <p:spPr/>
        <p:txBody>
          <a:bodyPr/>
          <a:lstStyle/>
          <a:p>
            <a:r>
              <a:rPr lang="en-US" dirty="0">
                <a:latin typeface="Arial" panose="020B0604020202020204" pitchFamily="34" charset="0"/>
                <a:cs typeface="Arial" panose="020B0604020202020204" pitchFamily="34" charset="0"/>
              </a:rPr>
              <a:t>Shipment Delays (2017)</a:t>
            </a:r>
          </a:p>
        </p:txBody>
      </p:sp>
      <p:sp>
        <p:nvSpPr>
          <p:cNvPr id="78" name="Content Placeholder 77">
            <a:extLst>
              <a:ext uri="{FF2B5EF4-FFF2-40B4-BE49-F238E27FC236}">
                <a16:creationId xmlns:a16="http://schemas.microsoft.com/office/drawing/2014/main" id="{00FF948F-9FD6-40EB-9115-5F3B7E3A737A}"/>
              </a:ext>
            </a:extLst>
          </p:cNvPr>
          <p:cNvSpPr>
            <a:spLocks noGrp="1"/>
          </p:cNvSpPr>
          <p:nvPr>
            <p:ph sz="half" idx="13"/>
          </p:nvPr>
        </p:nvSpPr>
        <p:spPr>
          <a:xfrm>
            <a:off x="4715873" y="2944368"/>
            <a:ext cx="2743200" cy="2785100"/>
          </a:xfrm>
        </p:spPr>
        <p:txBody>
          <a:bodyPr/>
          <a:lstStyle/>
          <a:p>
            <a:pPr marL="285750" indent="-285750">
              <a:buFont typeface="Wingdings" panose="05000000000000000000" pitchFamily="2" charset="2"/>
              <a:buChar char="q"/>
            </a:pPr>
            <a:r>
              <a:rPr lang="en-US" sz="1800" dirty="0"/>
              <a:t>First Class: 83% of orders delayed (3-4 days average).</a:t>
            </a:r>
          </a:p>
          <a:p>
            <a:pPr marL="285750" indent="-285750">
              <a:buFont typeface="Wingdings" panose="05000000000000000000" pitchFamily="2" charset="2"/>
              <a:buChar char="q"/>
            </a:pPr>
            <a:r>
              <a:rPr lang="en-US" sz="1800" dirty="0"/>
              <a:t>Same Day: 18% of orders delayed (1-2 days average).</a:t>
            </a:r>
          </a:p>
          <a:p>
            <a:pPr marL="285750" indent="-285750">
              <a:buFont typeface="Wingdings" panose="05000000000000000000" pitchFamily="2" charset="2"/>
              <a:buChar char="q"/>
            </a:pPr>
            <a:r>
              <a:rPr lang="en-US" sz="1800" dirty="0"/>
              <a:t>Second Class: 51% of orders delayed (3-4 days average).</a:t>
            </a:r>
          </a:p>
          <a:p>
            <a:pPr marL="285750" indent="-285750">
              <a:buFont typeface="Wingdings" panose="05000000000000000000" pitchFamily="2" charset="2"/>
              <a:buChar char="q"/>
            </a:pPr>
            <a:r>
              <a:rPr lang="en-US" sz="1800" dirty="0"/>
              <a:t>Standard Class: 25% of orders delayed (2-3 days average).</a:t>
            </a:r>
          </a:p>
        </p:txBody>
      </p:sp>
      <p:sp>
        <p:nvSpPr>
          <p:cNvPr id="32" name="Text Placeholder 31">
            <a:extLst>
              <a:ext uri="{FF2B5EF4-FFF2-40B4-BE49-F238E27FC236}">
                <a16:creationId xmlns:a16="http://schemas.microsoft.com/office/drawing/2014/main" id="{82707803-C422-45C1-B535-ECE9F0AC2A34}"/>
              </a:ext>
            </a:extLst>
          </p:cNvPr>
          <p:cNvSpPr>
            <a:spLocks noGrp="1"/>
          </p:cNvSpPr>
          <p:nvPr>
            <p:ph type="body" sz="quarter" idx="19"/>
          </p:nvPr>
        </p:nvSpPr>
        <p:spPr/>
        <p:txBody>
          <a:bodyPr/>
          <a:lstStyle/>
          <a:p>
            <a:r>
              <a:rPr lang="en-US" dirty="0">
                <a:latin typeface="Arial" panose="020B0604020202020204" pitchFamily="34" charset="0"/>
                <a:cs typeface="Arial" panose="020B0604020202020204" pitchFamily="34" charset="0"/>
              </a:rPr>
              <a:t>Profit Impact (2017)</a:t>
            </a:r>
          </a:p>
        </p:txBody>
      </p:sp>
      <p:sp>
        <p:nvSpPr>
          <p:cNvPr id="31" name="Text Placeholder 30">
            <a:extLst>
              <a:ext uri="{FF2B5EF4-FFF2-40B4-BE49-F238E27FC236}">
                <a16:creationId xmlns:a16="http://schemas.microsoft.com/office/drawing/2014/main" id="{317CA990-C857-4577-AF30-15DA11306B2B}"/>
              </a:ext>
            </a:extLst>
          </p:cNvPr>
          <p:cNvSpPr>
            <a:spLocks noGrp="1"/>
          </p:cNvSpPr>
          <p:nvPr>
            <p:ph sz="half" idx="20"/>
          </p:nvPr>
        </p:nvSpPr>
        <p:spPr/>
        <p:txBody>
          <a:bodyPr/>
          <a:lstStyle/>
          <a:p>
            <a:pPr marL="285750" indent="-285750">
              <a:buFont typeface="Wingdings" panose="05000000000000000000" pitchFamily="2" charset="2"/>
              <a:buChar char="q"/>
            </a:pPr>
            <a:r>
              <a:rPr lang="en-US" sz="1800" dirty="0"/>
              <a:t>The company lost 2,410 orders across all shipment types, resulting in $160,000 in lost sales, including $42,000 from First Class and $64,000 from Second Class.</a:t>
            </a:r>
          </a:p>
        </p:txBody>
      </p:sp>
      <p:sp>
        <p:nvSpPr>
          <p:cNvPr id="29" name="Slide Number Placeholder 28">
            <a:extLst>
              <a:ext uri="{FF2B5EF4-FFF2-40B4-BE49-F238E27FC236}">
                <a16:creationId xmlns:a16="http://schemas.microsoft.com/office/drawing/2014/main" id="{3322B0EB-0749-E394-7D78-05C325473050}"/>
              </a:ext>
            </a:extLst>
          </p:cNvPr>
          <p:cNvSpPr>
            <a:spLocks noGrp="1"/>
          </p:cNvSpPr>
          <p:nvPr>
            <p:ph type="sldNum" sz="quarter" idx="12"/>
          </p:nvPr>
        </p:nvSpPr>
        <p:spPr/>
        <p:txBody>
          <a:bodyPr/>
          <a:lstStyle/>
          <a:p>
            <a:fld id="{8D0AFDD5-844D-364D-8AEC-50CF4D36D55D}" type="slidenum">
              <a:rPr lang="en-US" smtClean="0"/>
              <a:pPr/>
              <a:t>15</a:t>
            </a:fld>
            <a:endParaRPr lang="en-US" dirty="0"/>
          </a:p>
        </p:txBody>
      </p:sp>
      <p:sp>
        <p:nvSpPr>
          <p:cNvPr id="28" name="Footer Placeholder 27">
            <a:extLst>
              <a:ext uri="{FF2B5EF4-FFF2-40B4-BE49-F238E27FC236}">
                <a16:creationId xmlns:a16="http://schemas.microsoft.com/office/drawing/2014/main" id="{36FE9B74-96B4-4C88-49C9-E2D42BDCD20D}"/>
              </a:ext>
            </a:extLst>
          </p:cNvPr>
          <p:cNvSpPr>
            <a:spLocks noGrp="1"/>
          </p:cNvSpPr>
          <p:nvPr>
            <p:ph type="ftr" sz="quarter" idx="11"/>
          </p:nvPr>
        </p:nvSpPr>
        <p:spPr/>
        <p:txBody>
          <a:bodyPr/>
          <a:lstStyle/>
          <a:p>
            <a:r>
              <a:rPr lang="en-US" dirty="0"/>
              <a:t>Supply Chain</a:t>
            </a:r>
          </a:p>
        </p:txBody>
      </p:sp>
      <p:sp>
        <p:nvSpPr>
          <p:cNvPr id="27" name="Date Placeholder 26">
            <a:extLst>
              <a:ext uri="{FF2B5EF4-FFF2-40B4-BE49-F238E27FC236}">
                <a16:creationId xmlns:a16="http://schemas.microsoft.com/office/drawing/2014/main" id="{8A78422D-0122-1218-F0A5-9EF64D22D921}"/>
              </a:ext>
            </a:extLst>
          </p:cNvPr>
          <p:cNvSpPr>
            <a:spLocks noGrp="1"/>
          </p:cNvSpPr>
          <p:nvPr>
            <p:ph type="dt" sz="half" idx="10"/>
          </p:nvPr>
        </p:nvSpPr>
        <p:spPr/>
        <p:txBody>
          <a:bodyPr/>
          <a:lstStyle/>
          <a:p>
            <a:r>
              <a:rPr lang="en-US" dirty="0"/>
              <a:t>2024</a:t>
            </a:r>
          </a:p>
        </p:txBody>
      </p:sp>
    </p:spTree>
    <p:extLst>
      <p:ext uri="{BB962C8B-B14F-4D97-AF65-F5344CB8AC3E}">
        <p14:creationId xmlns:p14="http://schemas.microsoft.com/office/powerpoint/2010/main" val="1646725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DB732-6FD3-D0DA-92AF-1D7A68E3A3E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Recommendations </a:t>
            </a:r>
          </a:p>
        </p:txBody>
      </p:sp>
      <p:sp>
        <p:nvSpPr>
          <p:cNvPr id="23" name="Text Placeholder 22">
            <a:extLst>
              <a:ext uri="{FF2B5EF4-FFF2-40B4-BE49-F238E27FC236}">
                <a16:creationId xmlns:a16="http://schemas.microsoft.com/office/drawing/2014/main" id="{DD093F80-413F-4E59-9872-DA11752215CF}"/>
              </a:ext>
            </a:extLst>
          </p:cNvPr>
          <p:cNvSpPr>
            <a:spLocks noGrp="1"/>
          </p:cNvSpPr>
          <p:nvPr>
            <p:ph type="body" sz="quarter" idx="14"/>
          </p:nvPr>
        </p:nvSpPr>
        <p:spPr/>
        <p:txBody>
          <a:bodyPr/>
          <a:lstStyle/>
          <a:p>
            <a:r>
              <a:rPr lang="en-US" sz="1800" dirty="0">
                <a:effectLst/>
                <a:ea typeface="Calibri" panose="020F0502020204030204" pitchFamily="34" charset="0"/>
              </a:rPr>
              <a:t>Optimize Shipment Modes</a:t>
            </a:r>
          </a:p>
        </p:txBody>
      </p:sp>
      <p:sp>
        <p:nvSpPr>
          <p:cNvPr id="77" name="Content Placeholder 76">
            <a:extLst>
              <a:ext uri="{FF2B5EF4-FFF2-40B4-BE49-F238E27FC236}">
                <a16:creationId xmlns:a16="http://schemas.microsoft.com/office/drawing/2014/main" id="{403A44A4-B50B-499D-BA59-574FA817202F}"/>
              </a:ext>
            </a:extLst>
          </p:cNvPr>
          <p:cNvSpPr>
            <a:spLocks noGrp="1"/>
          </p:cNvSpPr>
          <p:nvPr>
            <p:ph sz="half" idx="2"/>
          </p:nvPr>
        </p:nvSpPr>
        <p:spPr/>
        <p:txBody>
          <a:bodyPr/>
          <a:lstStyle/>
          <a:p>
            <a:pPr marL="285750" indent="-285750">
              <a:buFont typeface="Wingdings" panose="05000000000000000000" pitchFamily="2" charset="2"/>
              <a:buChar char="q"/>
            </a:pPr>
            <a:r>
              <a:rPr lang="en-US" sz="1800" dirty="0"/>
              <a:t>Standardize shipment modes for specific types of orders to improve consistency in delivery times.</a:t>
            </a:r>
          </a:p>
          <a:p>
            <a:pPr marL="285750" indent="-285750">
              <a:buFont typeface="Wingdings" panose="05000000000000000000" pitchFamily="2" charset="2"/>
              <a:buChar char="q"/>
            </a:pPr>
            <a:r>
              <a:rPr lang="en-US" sz="1800" dirty="0"/>
              <a:t>Explore partnerships with reliable carriers to ensure quicker and more consistent shipping options.</a:t>
            </a:r>
          </a:p>
        </p:txBody>
      </p:sp>
      <p:sp>
        <p:nvSpPr>
          <p:cNvPr id="32" name="Text Placeholder 31">
            <a:extLst>
              <a:ext uri="{FF2B5EF4-FFF2-40B4-BE49-F238E27FC236}">
                <a16:creationId xmlns:a16="http://schemas.microsoft.com/office/drawing/2014/main" id="{82707803-C422-45C1-B535-ECE9F0AC2A34}"/>
              </a:ext>
            </a:extLst>
          </p:cNvPr>
          <p:cNvSpPr>
            <a:spLocks noGrp="1"/>
          </p:cNvSpPr>
          <p:nvPr>
            <p:ph type="body" sz="quarter" idx="19"/>
          </p:nvPr>
        </p:nvSpPr>
        <p:spPr/>
        <p:txBody>
          <a:bodyPr/>
          <a:lstStyle/>
          <a:p>
            <a:r>
              <a:rPr lang="en-US" sz="1800" dirty="0">
                <a:cs typeface="Arial" panose="020B0604020202020204" pitchFamily="34" charset="0"/>
              </a:rPr>
              <a:t>Enhance Fulfillment Processes</a:t>
            </a:r>
          </a:p>
        </p:txBody>
      </p:sp>
      <p:sp>
        <p:nvSpPr>
          <p:cNvPr id="78" name="Content Placeholder 77">
            <a:extLst>
              <a:ext uri="{FF2B5EF4-FFF2-40B4-BE49-F238E27FC236}">
                <a16:creationId xmlns:a16="http://schemas.microsoft.com/office/drawing/2014/main" id="{00FF948F-9FD6-40EB-9115-5F3B7E3A737A}"/>
              </a:ext>
            </a:extLst>
          </p:cNvPr>
          <p:cNvSpPr>
            <a:spLocks noGrp="1"/>
          </p:cNvSpPr>
          <p:nvPr>
            <p:ph sz="half" idx="20"/>
          </p:nvPr>
        </p:nvSpPr>
        <p:spPr/>
        <p:txBody>
          <a:bodyPr/>
          <a:lstStyle/>
          <a:p>
            <a:pPr marL="285750" indent="-285750">
              <a:buFont typeface="Wingdings" panose="05000000000000000000" pitchFamily="2" charset="2"/>
              <a:buChar char="q"/>
            </a:pPr>
            <a:r>
              <a:rPr lang="en-US" sz="1800" dirty="0"/>
              <a:t>Streamline internal processes to reduce order processing times, such as implementing better inventory management systems.</a:t>
            </a:r>
          </a:p>
          <a:p>
            <a:pPr marL="285750" indent="-285750">
              <a:buFont typeface="Wingdings" panose="05000000000000000000" pitchFamily="2" charset="2"/>
              <a:buChar char="q"/>
            </a:pPr>
            <a:r>
              <a:rPr lang="en-US" sz="1800" dirty="0"/>
              <a:t>Consider automating parts of the fulfillment process where possible to reduce manual errors and speed up processing.</a:t>
            </a:r>
          </a:p>
        </p:txBody>
      </p:sp>
      <p:sp>
        <p:nvSpPr>
          <p:cNvPr id="29" name="Slide Number Placeholder 28">
            <a:extLst>
              <a:ext uri="{FF2B5EF4-FFF2-40B4-BE49-F238E27FC236}">
                <a16:creationId xmlns:a16="http://schemas.microsoft.com/office/drawing/2014/main" id="{3322B0EB-0749-E394-7D78-05C325473050}"/>
              </a:ext>
            </a:extLst>
          </p:cNvPr>
          <p:cNvSpPr>
            <a:spLocks noGrp="1"/>
          </p:cNvSpPr>
          <p:nvPr>
            <p:ph type="sldNum" sz="quarter" idx="12"/>
          </p:nvPr>
        </p:nvSpPr>
        <p:spPr/>
        <p:txBody>
          <a:bodyPr/>
          <a:lstStyle/>
          <a:p>
            <a:fld id="{8D0AFDD5-844D-364D-8AEC-50CF4D36D55D}" type="slidenum">
              <a:rPr lang="en-US" smtClean="0"/>
              <a:pPr/>
              <a:t>16</a:t>
            </a:fld>
            <a:endParaRPr lang="en-US" dirty="0"/>
          </a:p>
        </p:txBody>
      </p:sp>
      <p:sp>
        <p:nvSpPr>
          <p:cNvPr id="28" name="Footer Placeholder 27">
            <a:extLst>
              <a:ext uri="{FF2B5EF4-FFF2-40B4-BE49-F238E27FC236}">
                <a16:creationId xmlns:a16="http://schemas.microsoft.com/office/drawing/2014/main" id="{36FE9B74-96B4-4C88-49C9-E2D42BDCD20D}"/>
              </a:ext>
            </a:extLst>
          </p:cNvPr>
          <p:cNvSpPr>
            <a:spLocks noGrp="1"/>
          </p:cNvSpPr>
          <p:nvPr>
            <p:ph type="ftr" sz="quarter" idx="11"/>
          </p:nvPr>
        </p:nvSpPr>
        <p:spPr/>
        <p:txBody>
          <a:bodyPr/>
          <a:lstStyle/>
          <a:p>
            <a:r>
              <a:rPr lang="en-US" dirty="0"/>
              <a:t>Supply Chain</a:t>
            </a:r>
          </a:p>
        </p:txBody>
      </p:sp>
      <p:sp>
        <p:nvSpPr>
          <p:cNvPr id="27" name="Date Placeholder 26">
            <a:extLst>
              <a:ext uri="{FF2B5EF4-FFF2-40B4-BE49-F238E27FC236}">
                <a16:creationId xmlns:a16="http://schemas.microsoft.com/office/drawing/2014/main" id="{8A78422D-0122-1218-F0A5-9EF64D22D921}"/>
              </a:ext>
            </a:extLst>
          </p:cNvPr>
          <p:cNvSpPr>
            <a:spLocks noGrp="1"/>
          </p:cNvSpPr>
          <p:nvPr>
            <p:ph type="dt" sz="half" idx="10"/>
          </p:nvPr>
        </p:nvSpPr>
        <p:spPr/>
        <p:txBody>
          <a:bodyPr/>
          <a:lstStyle/>
          <a:p>
            <a:r>
              <a:rPr lang="en-US" dirty="0"/>
              <a:t>2024</a:t>
            </a:r>
          </a:p>
        </p:txBody>
      </p:sp>
    </p:spTree>
    <p:extLst>
      <p:ext uri="{BB962C8B-B14F-4D97-AF65-F5344CB8AC3E}">
        <p14:creationId xmlns:p14="http://schemas.microsoft.com/office/powerpoint/2010/main" val="41166028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DB732-6FD3-D0DA-92AF-1D7A68E3A3E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Recommendations </a:t>
            </a:r>
          </a:p>
        </p:txBody>
      </p:sp>
      <p:sp>
        <p:nvSpPr>
          <p:cNvPr id="23" name="Text Placeholder 22">
            <a:extLst>
              <a:ext uri="{FF2B5EF4-FFF2-40B4-BE49-F238E27FC236}">
                <a16:creationId xmlns:a16="http://schemas.microsoft.com/office/drawing/2014/main" id="{DD093F80-413F-4E59-9872-DA11752215CF}"/>
              </a:ext>
            </a:extLst>
          </p:cNvPr>
          <p:cNvSpPr>
            <a:spLocks noGrp="1"/>
          </p:cNvSpPr>
          <p:nvPr>
            <p:ph type="body" sz="quarter" idx="14"/>
          </p:nvPr>
        </p:nvSpPr>
        <p:spPr/>
        <p:txBody>
          <a:bodyPr/>
          <a:lstStyle/>
          <a:p>
            <a:r>
              <a:rPr lang="en-US" sz="1800" dirty="0">
                <a:effectLst/>
                <a:ea typeface="Calibri" panose="020F0502020204030204" pitchFamily="34" charset="0"/>
              </a:rPr>
              <a:t>Monitor and Adapt</a:t>
            </a:r>
          </a:p>
        </p:txBody>
      </p:sp>
      <p:sp>
        <p:nvSpPr>
          <p:cNvPr id="77" name="Content Placeholder 76">
            <a:extLst>
              <a:ext uri="{FF2B5EF4-FFF2-40B4-BE49-F238E27FC236}">
                <a16:creationId xmlns:a16="http://schemas.microsoft.com/office/drawing/2014/main" id="{403A44A4-B50B-499D-BA59-574FA817202F}"/>
              </a:ext>
            </a:extLst>
          </p:cNvPr>
          <p:cNvSpPr>
            <a:spLocks noGrp="1"/>
          </p:cNvSpPr>
          <p:nvPr>
            <p:ph sz="half" idx="2"/>
          </p:nvPr>
        </p:nvSpPr>
        <p:spPr/>
        <p:txBody>
          <a:bodyPr/>
          <a:lstStyle/>
          <a:p>
            <a:pPr marL="285750" indent="-285750">
              <a:buFont typeface="Wingdings" panose="05000000000000000000" pitchFamily="2" charset="2"/>
              <a:buChar char="q"/>
            </a:pPr>
            <a:r>
              <a:rPr lang="en-US" sz="1800" dirty="0"/>
              <a:t>Continuously monitor fulfillment performance metrics and gather customer feedback to adapt strategies as needed.</a:t>
            </a:r>
          </a:p>
          <a:p>
            <a:pPr marL="285750" indent="-285750">
              <a:buFont typeface="Wingdings" panose="05000000000000000000" pitchFamily="2" charset="2"/>
              <a:buChar char="q"/>
            </a:pPr>
            <a:r>
              <a:rPr lang="en-US" sz="1800" dirty="0"/>
              <a:t>Regularly review and analyze shipping data to identify patterns and make data-driven adjustments.</a:t>
            </a:r>
          </a:p>
        </p:txBody>
      </p:sp>
      <p:sp>
        <p:nvSpPr>
          <p:cNvPr id="24" name="Text Placeholder 23">
            <a:extLst>
              <a:ext uri="{FF2B5EF4-FFF2-40B4-BE49-F238E27FC236}">
                <a16:creationId xmlns:a16="http://schemas.microsoft.com/office/drawing/2014/main" id="{21BF1283-4BA6-4BA4-988A-6E712D4029DB}"/>
              </a:ext>
            </a:extLst>
          </p:cNvPr>
          <p:cNvSpPr>
            <a:spLocks noGrp="1"/>
          </p:cNvSpPr>
          <p:nvPr>
            <p:ph type="body" sz="quarter" idx="16"/>
          </p:nvPr>
        </p:nvSpPr>
        <p:spPr/>
        <p:txBody>
          <a:bodyPr/>
          <a:lstStyle/>
          <a:p>
            <a:r>
              <a:rPr lang="en-US" sz="1800" dirty="0">
                <a:cs typeface="Arial" panose="020B0604020202020204" pitchFamily="34" charset="0"/>
              </a:rPr>
              <a:t>Warehouse construction</a:t>
            </a:r>
          </a:p>
        </p:txBody>
      </p:sp>
      <p:sp>
        <p:nvSpPr>
          <p:cNvPr id="78" name="Content Placeholder 77">
            <a:extLst>
              <a:ext uri="{FF2B5EF4-FFF2-40B4-BE49-F238E27FC236}">
                <a16:creationId xmlns:a16="http://schemas.microsoft.com/office/drawing/2014/main" id="{00FF948F-9FD6-40EB-9115-5F3B7E3A737A}"/>
              </a:ext>
            </a:extLst>
          </p:cNvPr>
          <p:cNvSpPr>
            <a:spLocks noGrp="1"/>
          </p:cNvSpPr>
          <p:nvPr>
            <p:ph sz="half" idx="13"/>
          </p:nvPr>
        </p:nvSpPr>
        <p:spPr>
          <a:xfrm>
            <a:off x="4600576" y="2944368"/>
            <a:ext cx="3019424" cy="2999232"/>
          </a:xfrm>
        </p:spPr>
        <p:txBody>
          <a:bodyPr/>
          <a:lstStyle/>
          <a:p>
            <a:pPr marL="285750" indent="-285750">
              <a:buFont typeface="Wingdings" panose="05000000000000000000" pitchFamily="2" charset="2"/>
              <a:buChar char="q"/>
            </a:pPr>
            <a:r>
              <a:rPr lang="en-US" sz="1800" dirty="0"/>
              <a:t>France and Germany are both our biggest sales and profit generating countries. So, consider building a new warehouse in Europe in minimize the delays therefore increase the sales.</a:t>
            </a:r>
          </a:p>
        </p:txBody>
      </p:sp>
      <p:sp>
        <p:nvSpPr>
          <p:cNvPr id="32" name="Text Placeholder 31">
            <a:extLst>
              <a:ext uri="{FF2B5EF4-FFF2-40B4-BE49-F238E27FC236}">
                <a16:creationId xmlns:a16="http://schemas.microsoft.com/office/drawing/2014/main" id="{82707803-C422-45C1-B535-ECE9F0AC2A34}"/>
              </a:ext>
            </a:extLst>
          </p:cNvPr>
          <p:cNvSpPr>
            <a:spLocks noGrp="1"/>
          </p:cNvSpPr>
          <p:nvPr>
            <p:ph type="body" sz="quarter" idx="19"/>
          </p:nvPr>
        </p:nvSpPr>
        <p:spPr/>
        <p:txBody>
          <a:bodyPr/>
          <a:lstStyle/>
          <a:p>
            <a:r>
              <a:rPr lang="en-US" sz="1800" dirty="0">
                <a:cs typeface="Arial" panose="020B0604020202020204" pitchFamily="34" charset="0"/>
              </a:rPr>
              <a:t>Set Clear Expectations</a:t>
            </a:r>
          </a:p>
        </p:txBody>
      </p:sp>
      <p:sp>
        <p:nvSpPr>
          <p:cNvPr id="31" name="Text Placeholder 30">
            <a:extLst>
              <a:ext uri="{FF2B5EF4-FFF2-40B4-BE49-F238E27FC236}">
                <a16:creationId xmlns:a16="http://schemas.microsoft.com/office/drawing/2014/main" id="{317CA990-C857-4577-AF30-15DA11306B2B}"/>
              </a:ext>
            </a:extLst>
          </p:cNvPr>
          <p:cNvSpPr>
            <a:spLocks noGrp="1"/>
          </p:cNvSpPr>
          <p:nvPr>
            <p:ph sz="half" idx="20"/>
          </p:nvPr>
        </p:nvSpPr>
        <p:spPr/>
        <p:txBody>
          <a:bodyPr/>
          <a:lstStyle/>
          <a:p>
            <a:pPr marL="285750" indent="-285750">
              <a:buFont typeface="Wingdings" panose="05000000000000000000" pitchFamily="2" charset="2"/>
              <a:buChar char="q"/>
            </a:pPr>
            <a:r>
              <a:rPr lang="en-US" sz="1800" dirty="0"/>
              <a:t>Improve communication with customers regarding expected delivery times and any potential delays.</a:t>
            </a:r>
          </a:p>
          <a:p>
            <a:pPr marL="285750" indent="-285750">
              <a:buFont typeface="Wingdings" panose="05000000000000000000" pitchFamily="2" charset="2"/>
              <a:buChar char="q"/>
            </a:pPr>
            <a:r>
              <a:rPr lang="en-US" sz="1800" dirty="0"/>
              <a:t>Provide real-time tracking updates to enhance customer confidence in the delivery process.</a:t>
            </a:r>
          </a:p>
        </p:txBody>
      </p:sp>
      <p:sp>
        <p:nvSpPr>
          <p:cNvPr id="29" name="Slide Number Placeholder 28">
            <a:extLst>
              <a:ext uri="{FF2B5EF4-FFF2-40B4-BE49-F238E27FC236}">
                <a16:creationId xmlns:a16="http://schemas.microsoft.com/office/drawing/2014/main" id="{3322B0EB-0749-E394-7D78-05C325473050}"/>
              </a:ext>
            </a:extLst>
          </p:cNvPr>
          <p:cNvSpPr>
            <a:spLocks noGrp="1"/>
          </p:cNvSpPr>
          <p:nvPr>
            <p:ph type="sldNum" sz="quarter" idx="12"/>
          </p:nvPr>
        </p:nvSpPr>
        <p:spPr/>
        <p:txBody>
          <a:bodyPr/>
          <a:lstStyle/>
          <a:p>
            <a:fld id="{8D0AFDD5-844D-364D-8AEC-50CF4D36D55D}" type="slidenum">
              <a:rPr lang="en-US" smtClean="0"/>
              <a:pPr/>
              <a:t>17</a:t>
            </a:fld>
            <a:endParaRPr lang="en-US" dirty="0"/>
          </a:p>
        </p:txBody>
      </p:sp>
      <p:sp>
        <p:nvSpPr>
          <p:cNvPr id="28" name="Footer Placeholder 27">
            <a:extLst>
              <a:ext uri="{FF2B5EF4-FFF2-40B4-BE49-F238E27FC236}">
                <a16:creationId xmlns:a16="http://schemas.microsoft.com/office/drawing/2014/main" id="{36FE9B74-96B4-4C88-49C9-E2D42BDCD20D}"/>
              </a:ext>
            </a:extLst>
          </p:cNvPr>
          <p:cNvSpPr>
            <a:spLocks noGrp="1"/>
          </p:cNvSpPr>
          <p:nvPr>
            <p:ph type="ftr" sz="quarter" idx="11"/>
          </p:nvPr>
        </p:nvSpPr>
        <p:spPr/>
        <p:txBody>
          <a:bodyPr/>
          <a:lstStyle/>
          <a:p>
            <a:r>
              <a:rPr lang="en-US" dirty="0"/>
              <a:t>Supply Chain</a:t>
            </a:r>
          </a:p>
        </p:txBody>
      </p:sp>
      <p:sp>
        <p:nvSpPr>
          <p:cNvPr id="27" name="Date Placeholder 26">
            <a:extLst>
              <a:ext uri="{FF2B5EF4-FFF2-40B4-BE49-F238E27FC236}">
                <a16:creationId xmlns:a16="http://schemas.microsoft.com/office/drawing/2014/main" id="{8A78422D-0122-1218-F0A5-9EF64D22D921}"/>
              </a:ext>
            </a:extLst>
          </p:cNvPr>
          <p:cNvSpPr>
            <a:spLocks noGrp="1"/>
          </p:cNvSpPr>
          <p:nvPr>
            <p:ph type="dt" sz="half" idx="10"/>
          </p:nvPr>
        </p:nvSpPr>
        <p:spPr/>
        <p:txBody>
          <a:bodyPr/>
          <a:lstStyle/>
          <a:p>
            <a:r>
              <a:rPr lang="en-US" dirty="0"/>
              <a:t>2024</a:t>
            </a:r>
          </a:p>
        </p:txBody>
      </p:sp>
    </p:spTree>
    <p:extLst>
      <p:ext uri="{BB962C8B-B14F-4D97-AF65-F5344CB8AC3E}">
        <p14:creationId xmlns:p14="http://schemas.microsoft.com/office/powerpoint/2010/main" val="27400181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7AD6B-0EBB-7092-13C6-240F8A4A4E99}"/>
              </a:ext>
            </a:extLst>
          </p:cNvPr>
          <p:cNvSpPr>
            <a:spLocks noGrp="1"/>
          </p:cNvSpPr>
          <p:nvPr>
            <p:ph type="title"/>
          </p:nvPr>
        </p:nvSpPr>
        <p:spPr>
          <a:xfrm>
            <a:off x="5978024" y="1118614"/>
            <a:ext cx="4959821" cy="1162762"/>
          </a:xfrm>
        </p:spPr>
        <p:txBody>
          <a:bodyPr/>
          <a:lstStyle/>
          <a:p>
            <a:r>
              <a:rPr lang="en-US" sz="4000" dirty="0">
                <a:latin typeface="Times New Roman" panose="02020603050405020304" pitchFamily="18" charset="0"/>
                <a:cs typeface="Times New Roman" panose="02020603050405020304" pitchFamily="18" charset="0"/>
              </a:rPr>
              <a:t>Reference &amp; Contact Info</a:t>
            </a:r>
            <a:br>
              <a:rPr lang="en-US" dirty="0"/>
            </a:br>
            <a:br>
              <a:rPr lang="en-US" dirty="0"/>
            </a:br>
            <a:endParaRPr lang="en-US" dirty="0"/>
          </a:p>
        </p:txBody>
      </p:sp>
      <p:pic>
        <p:nvPicPr>
          <p:cNvPr id="12" name="Picture Placeholder 11">
            <a:extLst>
              <a:ext uri="{FF2B5EF4-FFF2-40B4-BE49-F238E27FC236}">
                <a16:creationId xmlns:a16="http://schemas.microsoft.com/office/drawing/2014/main" id="{EDD0654D-0EEE-9D11-4D37-133C0B9A496D}"/>
              </a:ext>
            </a:extLst>
          </p:cNvPr>
          <p:cNvPicPr>
            <a:picLocks noGrp="1" noChangeAspect="1"/>
          </p:cNvPicPr>
          <p:nvPr>
            <p:ph type="pic" sz="quarter" idx="13"/>
          </p:nvPr>
        </p:nvPicPr>
        <p:blipFill>
          <a:blip r:embed="rId2"/>
          <a:srcRect l="18277" r="18277"/>
          <a:stretch/>
        </p:blipFill>
        <p:spPr>
          <a:xfrm>
            <a:off x="0" y="0"/>
            <a:ext cx="4351128" cy="6858000"/>
          </a:xfrm>
        </p:spPr>
      </p:pic>
      <p:sp>
        <p:nvSpPr>
          <p:cNvPr id="3" name="Content Placeholder 2">
            <a:extLst>
              <a:ext uri="{FF2B5EF4-FFF2-40B4-BE49-F238E27FC236}">
                <a16:creationId xmlns:a16="http://schemas.microsoft.com/office/drawing/2014/main" id="{DFAA7609-6E6A-B996-BC29-F9AA857D7B35}"/>
              </a:ext>
            </a:extLst>
          </p:cNvPr>
          <p:cNvSpPr>
            <a:spLocks noGrp="1"/>
          </p:cNvSpPr>
          <p:nvPr>
            <p:ph idx="1"/>
          </p:nvPr>
        </p:nvSpPr>
        <p:spPr>
          <a:xfrm>
            <a:off x="5978024" y="2281376"/>
            <a:ext cx="4959821" cy="2967280"/>
          </a:xfrm>
        </p:spPr>
        <p:txBody>
          <a:bodyPr/>
          <a:lstStyle/>
          <a:p>
            <a:r>
              <a:rPr lang="en-US" sz="2400" b="1" dirty="0"/>
              <a:t>Team Members:</a:t>
            </a:r>
          </a:p>
          <a:p>
            <a:pPr marL="285750" indent="-285750">
              <a:buFont typeface="Wingdings" panose="05000000000000000000" pitchFamily="2" charset="2"/>
              <a:buChar char="q"/>
            </a:pPr>
            <a:r>
              <a:rPr lang="en-US" sz="1800" u="sng" dirty="0"/>
              <a:t>Asmaa Ahmed</a:t>
            </a:r>
          </a:p>
          <a:p>
            <a:pPr marL="971550" lvl="1" indent="-285750">
              <a:buFont typeface="Wingdings" panose="05000000000000000000" pitchFamily="2" charset="2"/>
              <a:buChar char="§"/>
            </a:pPr>
            <a:r>
              <a:rPr lang="en-US" sz="1600" dirty="0"/>
              <a:t>WhatsApp: 01061658064</a:t>
            </a:r>
          </a:p>
          <a:p>
            <a:pPr marL="285750" indent="-285750">
              <a:buFont typeface="Wingdings" panose="05000000000000000000" pitchFamily="2" charset="2"/>
              <a:buChar char="q"/>
            </a:pPr>
            <a:r>
              <a:rPr lang="en-US" sz="1800" u="sng" dirty="0"/>
              <a:t>Amir Mohammed</a:t>
            </a:r>
          </a:p>
          <a:p>
            <a:pPr marL="971550" lvl="1" indent="-285750">
              <a:buFont typeface="Wingdings" panose="05000000000000000000" pitchFamily="2" charset="2"/>
              <a:buChar char="§"/>
            </a:pPr>
            <a:r>
              <a:rPr lang="en-US" sz="1600" dirty="0"/>
              <a:t>WhatsApp: 01064035458</a:t>
            </a:r>
          </a:p>
          <a:p>
            <a:pPr marL="285750" indent="-285750">
              <a:buFont typeface="Wingdings" panose="05000000000000000000" pitchFamily="2" charset="2"/>
              <a:buChar char="q"/>
            </a:pPr>
            <a:r>
              <a:rPr lang="en-US" sz="1800" u="sng" dirty="0"/>
              <a:t>Nariman Abdo Khalil</a:t>
            </a:r>
          </a:p>
          <a:p>
            <a:pPr marL="971550" lvl="1" indent="-285750">
              <a:buFont typeface="Wingdings" panose="05000000000000000000" pitchFamily="2" charset="2"/>
              <a:buChar char="§"/>
            </a:pPr>
            <a:r>
              <a:rPr lang="en-US" sz="1600" dirty="0"/>
              <a:t>WhatsApp: 01093344115</a:t>
            </a:r>
            <a:endParaRPr lang="en-US" sz="1200" dirty="0"/>
          </a:p>
          <a:p>
            <a:pPr marL="285750" indent="-285750">
              <a:buFont typeface="Wingdings" panose="05000000000000000000" pitchFamily="2" charset="2"/>
              <a:buChar char="q"/>
            </a:pPr>
            <a:r>
              <a:rPr lang="en-US" sz="1800" u="sng" dirty="0"/>
              <a:t>Mahmoud Abdullah</a:t>
            </a:r>
          </a:p>
          <a:p>
            <a:pPr marL="971550" lvl="1" indent="-285750">
              <a:buFont typeface="Wingdings" panose="05000000000000000000" pitchFamily="2" charset="2"/>
              <a:buChar char="§"/>
            </a:pPr>
            <a:r>
              <a:rPr lang="en-US" sz="1600" dirty="0"/>
              <a:t>WhatsApp: 01142519662</a:t>
            </a:r>
          </a:p>
          <a:p>
            <a:pPr marL="971550" lvl="1" indent="-285750">
              <a:buFont typeface="Wingdings" panose="05000000000000000000" pitchFamily="2" charset="2"/>
              <a:buChar char="q"/>
            </a:pPr>
            <a:endParaRPr lang="en-US" sz="1600" u="sng" dirty="0"/>
          </a:p>
          <a:p>
            <a:endParaRPr lang="en-US" u="sng" dirty="0"/>
          </a:p>
        </p:txBody>
      </p:sp>
      <p:sp>
        <p:nvSpPr>
          <p:cNvPr id="15" name="Slide Number Placeholder 14">
            <a:extLst>
              <a:ext uri="{FF2B5EF4-FFF2-40B4-BE49-F238E27FC236}">
                <a16:creationId xmlns:a16="http://schemas.microsoft.com/office/drawing/2014/main" id="{EA450CD4-3018-DBCF-3A32-B72A7DCFA11F}"/>
              </a:ext>
            </a:extLst>
          </p:cNvPr>
          <p:cNvSpPr>
            <a:spLocks noGrp="1"/>
          </p:cNvSpPr>
          <p:nvPr>
            <p:ph type="sldNum" sz="quarter" idx="12"/>
          </p:nvPr>
        </p:nvSpPr>
        <p:spPr/>
        <p:txBody>
          <a:bodyPr/>
          <a:lstStyle/>
          <a:p>
            <a:fld id="{8D0AFDD5-844D-364D-8AEC-50CF4D36D55D}" type="slidenum">
              <a:rPr lang="en-US" smtClean="0"/>
              <a:pPr/>
              <a:t>18</a:t>
            </a:fld>
            <a:endParaRPr lang="en-US" dirty="0"/>
          </a:p>
        </p:txBody>
      </p:sp>
    </p:spTree>
    <p:extLst>
      <p:ext uri="{BB962C8B-B14F-4D97-AF65-F5344CB8AC3E}">
        <p14:creationId xmlns:p14="http://schemas.microsoft.com/office/powerpoint/2010/main" val="591722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p:nvPr>
        </p:nvSpPr>
        <p:spPr>
          <a:xfrm>
            <a:off x="1527048" y="2650455"/>
            <a:ext cx="3602736" cy="1161288"/>
          </a:xfrm>
        </p:spPr>
        <p:txBody>
          <a:bodyPr/>
          <a:lstStyle/>
          <a:p>
            <a:r>
              <a:rPr lang="en-US" dirty="0">
                <a:latin typeface="Times New Roman" panose="02020603050405020304" pitchFamily="18" charset="0"/>
                <a:cs typeface="Times New Roman" panose="02020603050405020304" pitchFamily="18" charset="0"/>
              </a:rPr>
              <a:t>Thank you</a:t>
            </a:r>
          </a:p>
        </p:txBody>
      </p:sp>
      <p:pic>
        <p:nvPicPr>
          <p:cNvPr id="17" name="Picture 16">
            <a:extLst>
              <a:ext uri="{FF2B5EF4-FFF2-40B4-BE49-F238E27FC236}">
                <a16:creationId xmlns:a16="http://schemas.microsoft.com/office/drawing/2014/main" id="{136F7F24-61CE-47CB-8BF8-4A8212D95A9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rcRect/>
          <a:stretch/>
        </p:blipFill>
        <p:spPr>
          <a:xfrm>
            <a:off x="5050329" y="1146810"/>
            <a:ext cx="5870746" cy="4168578"/>
          </a:xfrm>
          <a:prstGeom prst="rect">
            <a:avLst/>
          </a:prstGeom>
        </p:spPr>
      </p:pic>
    </p:spTree>
    <p:extLst>
      <p:ext uri="{BB962C8B-B14F-4D97-AF65-F5344CB8AC3E}">
        <p14:creationId xmlns:p14="http://schemas.microsoft.com/office/powerpoint/2010/main" val="2397583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B3421-27E8-64F7-C72E-A20B3B5BFD28}"/>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Agenda</a:t>
            </a:r>
          </a:p>
        </p:txBody>
      </p:sp>
      <p:sp>
        <p:nvSpPr>
          <p:cNvPr id="3" name="Text Placeholder 2">
            <a:extLst>
              <a:ext uri="{FF2B5EF4-FFF2-40B4-BE49-F238E27FC236}">
                <a16:creationId xmlns:a16="http://schemas.microsoft.com/office/drawing/2014/main" id="{6FFCC227-AEF6-4194-577B-C14BE9F08F99}"/>
              </a:ext>
            </a:extLst>
          </p:cNvPr>
          <p:cNvSpPr>
            <a:spLocks noGrp="1"/>
          </p:cNvSpPr>
          <p:nvPr>
            <p:ph type="body" sz="quarter" idx="13"/>
          </p:nvPr>
        </p:nvSpPr>
        <p:spPr/>
        <p:txBody>
          <a:bodyPr/>
          <a:lstStyle/>
          <a:p>
            <a:r>
              <a:rPr lang="en-US" dirty="0"/>
              <a:t>1</a:t>
            </a:r>
          </a:p>
        </p:txBody>
      </p:sp>
      <p:sp>
        <p:nvSpPr>
          <p:cNvPr id="4" name="Text Placeholder 3">
            <a:extLst>
              <a:ext uri="{FF2B5EF4-FFF2-40B4-BE49-F238E27FC236}">
                <a16:creationId xmlns:a16="http://schemas.microsoft.com/office/drawing/2014/main" id="{EDA1DEE7-E7EE-60E4-4393-4B4043EFAC72}"/>
              </a:ext>
            </a:extLst>
          </p:cNvPr>
          <p:cNvSpPr>
            <a:spLocks noGrp="1"/>
          </p:cNvSpPr>
          <p:nvPr>
            <p:ph type="body" sz="quarter" idx="14"/>
          </p:nvPr>
        </p:nvSpPr>
        <p:spPr/>
        <p:txBody>
          <a:bodyPr/>
          <a:lstStyle/>
          <a:p>
            <a:r>
              <a:rPr lang="en-US" dirty="0"/>
              <a:t>2</a:t>
            </a:r>
          </a:p>
        </p:txBody>
      </p:sp>
      <p:sp>
        <p:nvSpPr>
          <p:cNvPr id="5" name="Text Placeholder 4">
            <a:extLst>
              <a:ext uri="{FF2B5EF4-FFF2-40B4-BE49-F238E27FC236}">
                <a16:creationId xmlns:a16="http://schemas.microsoft.com/office/drawing/2014/main" id="{0D7E0F31-9524-2A85-6CB5-22AF4974A1F5}"/>
              </a:ext>
            </a:extLst>
          </p:cNvPr>
          <p:cNvSpPr>
            <a:spLocks noGrp="1"/>
          </p:cNvSpPr>
          <p:nvPr>
            <p:ph type="body" sz="quarter" idx="15"/>
          </p:nvPr>
        </p:nvSpPr>
        <p:spPr/>
        <p:txBody>
          <a:bodyPr/>
          <a:lstStyle/>
          <a:p>
            <a:r>
              <a:rPr lang="en-US" dirty="0"/>
              <a:t>3</a:t>
            </a:r>
          </a:p>
        </p:txBody>
      </p:sp>
      <p:sp>
        <p:nvSpPr>
          <p:cNvPr id="6" name="Text Placeholder 5">
            <a:extLst>
              <a:ext uri="{FF2B5EF4-FFF2-40B4-BE49-F238E27FC236}">
                <a16:creationId xmlns:a16="http://schemas.microsoft.com/office/drawing/2014/main" id="{79D4236D-E11C-38FC-772B-CE8903600265}"/>
              </a:ext>
            </a:extLst>
          </p:cNvPr>
          <p:cNvSpPr>
            <a:spLocks noGrp="1"/>
          </p:cNvSpPr>
          <p:nvPr>
            <p:ph type="body" sz="quarter" idx="16"/>
          </p:nvPr>
        </p:nvSpPr>
        <p:spPr/>
        <p:txBody>
          <a:bodyPr/>
          <a:lstStyle/>
          <a:p>
            <a:r>
              <a:rPr lang="en-US" dirty="0"/>
              <a:t>4</a:t>
            </a:r>
          </a:p>
        </p:txBody>
      </p:sp>
      <p:sp>
        <p:nvSpPr>
          <p:cNvPr id="7" name="Text Placeholder 6">
            <a:extLst>
              <a:ext uri="{FF2B5EF4-FFF2-40B4-BE49-F238E27FC236}">
                <a16:creationId xmlns:a16="http://schemas.microsoft.com/office/drawing/2014/main" id="{2FC2164E-29EB-0A75-9DCC-C2F08040A581}"/>
              </a:ext>
            </a:extLst>
          </p:cNvPr>
          <p:cNvSpPr>
            <a:spLocks noGrp="1"/>
          </p:cNvSpPr>
          <p:nvPr>
            <p:ph type="body" sz="quarter" idx="17"/>
          </p:nvPr>
        </p:nvSpPr>
        <p:spPr/>
        <p:txBody>
          <a:bodyPr/>
          <a:lstStyle/>
          <a:p>
            <a:r>
              <a:rPr lang="en-US" dirty="0"/>
              <a:t>5</a:t>
            </a:r>
          </a:p>
        </p:txBody>
      </p:sp>
      <p:sp>
        <p:nvSpPr>
          <p:cNvPr id="8" name="Text Placeholder 7">
            <a:extLst>
              <a:ext uri="{FF2B5EF4-FFF2-40B4-BE49-F238E27FC236}">
                <a16:creationId xmlns:a16="http://schemas.microsoft.com/office/drawing/2014/main" id="{06974E3C-F63F-9F93-EE35-CD5E465CD080}"/>
              </a:ext>
            </a:extLst>
          </p:cNvPr>
          <p:cNvSpPr>
            <a:spLocks noGrp="1"/>
          </p:cNvSpPr>
          <p:nvPr>
            <p:ph type="body" sz="quarter" idx="18"/>
          </p:nvPr>
        </p:nvSpPr>
        <p:spPr/>
        <p:txBody>
          <a:bodyPr/>
          <a:lstStyle/>
          <a:p>
            <a:r>
              <a:rPr lang="en-US" dirty="0"/>
              <a:t>Introduction</a:t>
            </a:r>
          </a:p>
          <a:p>
            <a:endParaRPr lang="en-US" dirty="0"/>
          </a:p>
        </p:txBody>
      </p:sp>
      <p:sp>
        <p:nvSpPr>
          <p:cNvPr id="9" name="Text Placeholder 8">
            <a:extLst>
              <a:ext uri="{FF2B5EF4-FFF2-40B4-BE49-F238E27FC236}">
                <a16:creationId xmlns:a16="http://schemas.microsoft.com/office/drawing/2014/main" id="{482D95C9-142A-BF9A-3602-F4AB11608174}"/>
              </a:ext>
            </a:extLst>
          </p:cNvPr>
          <p:cNvSpPr>
            <a:spLocks noGrp="1"/>
          </p:cNvSpPr>
          <p:nvPr>
            <p:ph type="body" sz="quarter" idx="19"/>
          </p:nvPr>
        </p:nvSpPr>
        <p:spPr/>
        <p:txBody>
          <a:bodyPr/>
          <a:lstStyle/>
          <a:p>
            <a:r>
              <a:rPr lang="en-US" dirty="0"/>
              <a:t>Business</a:t>
            </a:r>
          </a:p>
          <a:p>
            <a:r>
              <a:rPr lang="en-US" dirty="0"/>
              <a:t>Task</a:t>
            </a:r>
          </a:p>
          <a:p>
            <a:endParaRPr lang="en-US" dirty="0"/>
          </a:p>
        </p:txBody>
      </p:sp>
      <p:sp>
        <p:nvSpPr>
          <p:cNvPr id="10" name="Text Placeholder 9">
            <a:extLst>
              <a:ext uri="{FF2B5EF4-FFF2-40B4-BE49-F238E27FC236}">
                <a16:creationId xmlns:a16="http://schemas.microsoft.com/office/drawing/2014/main" id="{DD2F5204-1928-06AD-9878-6DD27D5DF27D}"/>
              </a:ext>
            </a:extLst>
          </p:cNvPr>
          <p:cNvSpPr>
            <a:spLocks noGrp="1"/>
          </p:cNvSpPr>
          <p:nvPr>
            <p:ph type="body" sz="quarter" idx="20"/>
          </p:nvPr>
        </p:nvSpPr>
        <p:spPr/>
        <p:txBody>
          <a:bodyPr/>
          <a:lstStyle/>
          <a:p>
            <a:r>
              <a:rPr lang="en-US" dirty="0"/>
              <a:t>Summary of the Analysis</a:t>
            </a:r>
          </a:p>
          <a:p>
            <a:endParaRPr lang="en-US" dirty="0"/>
          </a:p>
        </p:txBody>
      </p:sp>
      <p:sp>
        <p:nvSpPr>
          <p:cNvPr id="11" name="Text Placeholder 10">
            <a:extLst>
              <a:ext uri="{FF2B5EF4-FFF2-40B4-BE49-F238E27FC236}">
                <a16:creationId xmlns:a16="http://schemas.microsoft.com/office/drawing/2014/main" id="{64977FAA-28B8-34BB-09CE-CCE6C8C73D62}"/>
              </a:ext>
            </a:extLst>
          </p:cNvPr>
          <p:cNvSpPr>
            <a:spLocks noGrp="1"/>
          </p:cNvSpPr>
          <p:nvPr>
            <p:ph type="body" sz="quarter" idx="21"/>
          </p:nvPr>
        </p:nvSpPr>
        <p:spPr>
          <a:xfrm>
            <a:off x="7116000" y="4319944"/>
            <a:ext cx="2512632" cy="630936"/>
          </a:xfrm>
        </p:spPr>
        <p:txBody>
          <a:bodyPr/>
          <a:lstStyle/>
          <a:p>
            <a:r>
              <a:rPr lang="en-US" sz="1800" dirty="0"/>
              <a:t>Recommendations</a:t>
            </a:r>
          </a:p>
          <a:p>
            <a:endParaRPr lang="en-US" dirty="0"/>
          </a:p>
        </p:txBody>
      </p:sp>
      <p:sp>
        <p:nvSpPr>
          <p:cNvPr id="12" name="Text Placeholder 11">
            <a:extLst>
              <a:ext uri="{FF2B5EF4-FFF2-40B4-BE49-F238E27FC236}">
                <a16:creationId xmlns:a16="http://schemas.microsoft.com/office/drawing/2014/main" id="{8B9D1FB0-0B3C-DCCA-CB4F-4FEAE1317B81}"/>
              </a:ext>
            </a:extLst>
          </p:cNvPr>
          <p:cNvSpPr>
            <a:spLocks noGrp="1"/>
          </p:cNvSpPr>
          <p:nvPr>
            <p:ph type="body" sz="quarter" idx="22"/>
          </p:nvPr>
        </p:nvSpPr>
        <p:spPr/>
        <p:txBody>
          <a:bodyPr/>
          <a:lstStyle/>
          <a:p>
            <a:r>
              <a:rPr lang="en-US" dirty="0"/>
              <a:t>Reference &amp; Contact info</a:t>
            </a:r>
          </a:p>
          <a:p>
            <a:endParaRPr lang="en-US" dirty="0"/>
          </a:p>
        </p:txBody>
      </p:sp>
      <p:sp>
        <p:nvSpPr>
          <p:cNvPr id="15" name="Slide Number Placeholder 14">
            <a:extLst>
              <a:ext uri="{FF2B5EF4-FFF2-40B4-BE49-F238E27FC236}">
                <a16:creationId xmlns:a16="http://schemas.microsoft.com/office/drawing/2014/main" id="{9EB92BE4-4ECF-AA5A-EBFA-AC2DBA93582C}"/>
              </a:ext>
            </a:extLst>
          </p:cNvPr>
          <p:cNvSpPr>
            <a:spLocks noGrp="1"/>
          </p:cNvSpPr>
          <p:nvPr>
            <p:ph type="sldNum" sz="quarter" idx="12"/>
          </p:nvPr>
        </p:nvSpPr>
        <p:spPr/>
        <p:txBody>
          <a:bodyPr/>
          <a:lstStyle/>
          <a:p>
            <a:fld id="{8D0AFDD5-844D-364D-8AEC-50CF4D36D55D}" type="slidenum">
              <a:rPr lang="en-US" smtClean="0"/>
              <a:pPr/>
              <a:t>2</a:t>
            </a:fld>
            <a:endParaRPr lang="en-US" dirty="0"/>
          </a:p>
        </p:txBody>
      </p:sp>
      <p:sp>
        <p:nvSpPr>
          <p:cNvPr id="14" name="Footer Placeholder 13">
            <a:extLst>
              <a:ext uri="{FF2B5EF4-FFF2-40B4-BE49-F238E27FC236}">
                <a16:creationId xmlns:a16="http://schemas.microsoft.com/office/drawing/2014/main" id="{DE3B97B2-F540-9F02-5569-597A7E7B6E59}"/>
              </a:ext>
            </a:extLst>
          </p:cNvPr>
          <p:cNvSpPr>
            <a:spLocks noGrp="1"/>
          </p:cNvSpPr>
          <p:nvPr>
            <p:ph type="ftr" sz="quarter" idx="11"/>
          </p:nvPr>
        </p:nvSpPr>
        <p:spPr/>
        <p:txBody>
          <a:bodyPr/>
          <a:lstStyle/>
          <a:p>
            <a:r>
              <a:rPr lang="en-US" dirty="0"/>
              <a:t>Supply Chain</a:t>
            </a:r>
          </a:p>
        </p:txBody>
      </p:sp>
      <p:sp>
        <p:nvSpPr>
          <p:cNvPr id="13" name="Date Placeholder 12">
            <a:extLst>
              <a:ext uri="{FF2B5EF4-FFF2-40B4-BE49-F238E27FC236}">
                <a16:creationId xmlns:a16="http://schemas.microsoft.com/office/drawing/2014/main" id="{8FA1C40B-4426-2DD0-CFB0-3E30E9C28215}"/>
              </a:ext>
            </a:extLst>
          </p:cNvPr>
          <p:cNvSpPr>
            <a:spLocks noGrp="1"/>
          </p:cNvSpPr>
          <p:nvPr>
            <p:ph type="dt" sz="half" idx="10"/>
          </p:nvPr>
        </p:nvSpPr>
        <p:spPr/>
        <p:txBody>
          <a:bodyPr/>
          <a:lstStyle/>
          <a:p>
            <a:r>
              <a:rPr lang="en-US" dirty="0"/>
              <a:t>2024</a:t>
            </a:r>
          </a:p>
        </p:txBody>
      </p:sp>
    </p:spTree>
    <p:extLst>
      <p:ext uri="{BB962C8B-B14F-4D97-AF65-F5344CB8AC3E}">
        <p14:creationId xmlns:p14="http://schemas.microsoft.com/office/powerpoint/2010/main" val="681978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fade">
                                      <p:cBhvr>
                                        <p:cTn id="15" dur="500"/>
                                        <p:tgtEl>
                                          <p:spTgt spid="9">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xEl>
                                              <p:pRg st="0" end="0"/>
                                            </p:txEl>
                                          </p:spTgt>
                                        </p:tgtEl>
                                        <p:attrNameLst>
                                          <p:attrName>style.visibility</p:attrName>
                                        </p:attrNameLst>
                                      </p:cBhvr>
                                      <p:to>
                                        <p:strVal val="visible"/>
                                      </p:to>
                                    </p:set>
                                    <p:animEffect transition="in" filter="fade">
                                      <p:cBhvr>
                                        <p:cTn id="25" dur="500"/>
                                        <p:tgtEl>
                                          <p:spTgt spid="11">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uiExpand="1" build="p"/>
      <p:bldP spid="10" grpId="0" build="p"/>
      <p:bldP spid="11" grpId="0" build="p"/>
      <p:bldP spid="1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a:xfrm>
            <a:off x="1443228" y="1673352"/>
            <a:ext cx="5038344" cy="1709928"/>
          </a:xfrm>
        </p:spPr>
        <p:txBody>
          <a:bodyPr/>
          <a:lstStyle/>
          <a:p>
            <a:r>
              <a:rPr lang="en-US" dirty="0"/>
              <a:t>Introduction</a:t>
            </a:r>
            <a:br>
              <a:rPr lang="en-US" dirty="0">
                <a:sym typeface="DM Sans Medium"/>
              </a:rPr>
            </a:br>
            <a:endParaRPr lang="en-US" dirty="0"/>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a:xfrm>
            <a:off x="1389888" y="2752344"/>
            <a:ext cx="5010912" cy="2432304"/>
          </a:xfrm>
        </p:spPr>
        <p:txBody>
          <a:bodyPr/>
          <a:lstStyle/>
          <a:p>
            <a:r>
              <a:rPr lang="en-US" dirty="0"/>
              <a:t>A global retail company sells products across multiple regions, including Europe, Latin America (LATAM), and Pacific Asia. They deal in various product categories such as Sporting Goods, Women's Apparel, and Fitness. The company operates two main warehouses in Puerto Rico and the USA, which handle the storage and shipment of products to customers worldwide.</a:t>
            </a:r>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3</a:t>
            </a:fld>
            <a:endParaRPr lang="en-US" dirty="0"/>
          </a:p>
        </p:txBody>
      </p:sp>
      <p:pic>
        <p:nvPicPr>
          <p:cNvPr id="15" name="Picture Placeholder 14">
            <a:extLst>
              <a:ext uri="{FF2B5EF4-FFF2-40B4-BE49-F238E27FC236}">
                <a16:creationId xmlns:a16="http://schemas.microsoft.com/office/drawing/2014/main" id="{1FBE8E37-010C-4F80-9408-5E9CFF203F8B}"/>
              </a:ext>
            </a:extLst>
          </p:cNvPr>
          <p:cNvPicPr>
            <a:picLocks noGrp="1" noChangeAspect="1"/>
          </p:cNvPicPr>
          <p:nvPr>
            <p:ph type="pic" sz="quarter" idx="13"/>
          </p:nvPr>
        </p:nvPicPr>
        <p:blipFill rotWithShape="1">
          <a:blip r:embed="rId2"/>
          <a:srcRect l="4800" t="667" r="63246" b="-667"/>
          <a:stretch/>
        </p:blipFill>
        <p:spPr>
          <a:xfrm>
            <a:off x="8296656" y="0"/>
            <a:ext cx="3895344" cy="6858000"/>
          </a:xfrm>
        </p:spPr>
      </p:pic>
    </p:spTree>
    <p:extLst>
      <p:ext uri="{BB962C8B-B14F-4D97-AF65-F5344CB8AC3E}">
        <p14:creationId xmlns:p14="http://schemas.microsoft.com/office/powerpoint/2010/main" val="37800028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68D10-52FC-614F-89A5-4F793BEFE8EF}"/>
              </a:ext>
            </a:extLst>
          </p:cNvPr>
          <p:cNvSpPr>
            <a:spLocks noGrp="1"/>
          </p:cNvSpPr>
          <p:nvPr>
            <p:ph type="title"/>
          </p:nvPr>
        </p:nvSpPr>
        <p:spPr>
          <a:xfrm>
            <a:off x="758952" y="450723"/>
            <a:ext cx="3017520" cy="1938528"/>
          </a:xfrm>
        </p:spPr>
        <p:txBody>
          <a:bodyPr/>
          <a:lstStyle/>
          <a:p>
            <a:r>
              <a:rPr lang="en-US" sz="5400" dirty="0">
                <a:latin typeface="Times New Roman" panose="02020603050405020304" pitchFamily="18" charset="0"/>
                <a:cs typeface="Times New Roman" panose="02020603050405020304" pitchFamily="18" charset="0"/>
              </a:rPr>
              <a:t>Business Task</a:t>
            </a:r>
          </a:p>
        </p:txBody>
      </p:sp>
      <p:sp>
        <p:nvSpPr>
          <p:cNvPr id="11" name="Text Placeholder 10">
            <a:extLst>
              <a:ext uri="{FF2B5EF4-FFF2-40B4-BE49-F238E27FC236}">
                <a16:creationId xmlns:a16="http://schemas.microsoft.com/office/drawing/2014/main" id="{15C5FD85-E72E-D48C-0D76-91EA628295DE}"/>
              </a:ext>
            </a:extLst>
          </p:cNvPr>
          <p:cNvSpPr>
            <a:spLocks noGrp="1"/>
          </p:cNvSpPr>
          <p:nvPr>
            <p:ph type="body" idx="1"/>
          </p:nvPr>
        </p:nvSpPr>
        <p:spPr>
          <a:xfrm>
            <a:off x="758952" y="2814828"/>
            <a:ext cx="4070223" cy="3617976"/>
          </a:xfrm>
        </p:spPr>
        <p:txBody>
          <a:bodyPr/>
          <a:lstStyle/>
          <a:p>
            <a:pPr marL="285750" marR="0" indent="-285750">
              <a:spcBef>
                <a:spcPts val="1200"/>
              </a:spcBef>
              <a:spcAft>
                <a:spcPts val="0"/>
              </a:spcAft>
              <a:buFont typeface="Arial" panose="020B0604020202020204" pitchFamily="34" charset="0"/>
              <a:buChar char="•"/>
            </a:pPr>
            <a:r>
              <a:rPr lang="en-US" sz="1800" dirty="0">
                <a:solidFill>
                  <a:srgbClr val="000000"/>
                </a:solidFill>
                <a:effectLst/>
                <a:latin typeface="Arial" panose="020B0604020202020204" pitchFamily="34" charset="0"/>
                <a:ea typeface="Times New Roman" panose="02020603050405020304" pitchFamily="18" charset="0"/>
              </a:rPr>
              <a:t>Analyzing shipment performance across different regions and shipment modes.</a:t>
            </a:r>
          </a:p>
          <a:p>
            <a:pPr marL="285750" marR="0" indent="-285750">
              <a:spcBef>
                <a:spcPts val="1200"/>
              </a:spcBef>
              <a:spcAft>
                <a:spcPts val="0"/>
              </a:spcAft>
              <a:buFont typeface="Arial" panose="020B0604020202020204" pitchFamily="34" charset="0"/>
              <a:buChar char="•"/>
            </a:pPr>
            <a:r>
              <a:rPr lang="en-US" sz="1800" dirty="0">
                <a:solidFill>
                  <a:srgbClr val="000000"/>
                </a:solidFill>
                <a:effectLst/>
                <a:latin typeface="Arial" panose="020B0604020202020204" pitchFamily="34" charset="0"/>
                <a:ea typeface="Times New Roman" panose="02020603050405020304" pitchFamily="18" charset="0"/>
              </a:rPr>
              <a:t>What is the average fulfillment time for orders, and how does it impact overall warehouse performance?</a:t>
            </a:r>
          </a:p>
          <a:p>
            <a:pPr marL="285750" marR="0" indent="-285750">
              <a:spcBef>
                <a:spcPts val="1200"/>
              </a:spcBef>
              <a:spcAft>
                <a:spcPts val="0"/>
              </a:spcAft>
              <a:buFont typeface="Arial" panose="020B0604020202020204" pitchFamily="34" charset="0"/>
              <a:buChar char="•"/>
            </a:pPr>
            <a:r>
              <a:rPr lang="en-US" sz="1800" dirty="0">
                <a:solidFill>
                  <a:srgbClr val="000000"/>
                </a:solidFill>
                <a:effectLst/>
                <a:latin typeface="Arial" panose="020B0604020202020204" pitchFamily="34" charset="0"/>
                <a:ea typeface="Times New Roman" panose="02020603050405020304" pitchFamily="18" charset="0"/>
              </a:rPr>
              <a:t>Understanding the impact of seasonality on sales and profitability to better prepare for demand fluctuations.</a:t>
            </a:r>
          </a:p>
        </p:txBody>
      </p:sp>
      <p:pic>
        <p:nvPicPr>
          <p:cNvPr id="10" name="Picture Placeholder 9">
            <a:extLst>
              <a:ext uri="{FF2B5EF4-FFF2-40B4-BE49-F238E27FC236}">
                <a16:creationId xmlns:a16="http://schemas.microsoft.com/office/drawing/2014/main" id="{3863FCC8-736D-4699-8B64-117A38CC8D97}"/>
              </a:ext>
            </a:extLst>
          </p:cNvPr>
          <p:cNvPicPr>
            <a:picLocks noGrp="1" noChangeAspect="1"/>
          </p:cNvPicPr>
          <p:nvPr>
            <p:ph type="pic" sz="quarter" idx="10"/>
          </p:nvPr>
        </p:nvPicPr>
        <p:blipFill>
          <a:blip r:embed="rId2"/>
          <a:srcRect l="7925" r="7925"/>
          <a:stretch>
            <a:fillRect/>
          </a:stretch>
        </p:blipFill>
        <p:spPr/>
      </p:pic>
    </p:spTree>
    <p:extLst>
      <p:ext uri="{BB962C8B-B14F-4D97-AF65-F5344CB8AC3E}">
        <p14:creationId xmlns:p14="http://schemas.microsoft.com/office/powerpoint/2010/main" val="375226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BF7B7F46-3A09-4B49-89FC-42647802FBBC}"/>
              </a:ext>
            </a:extLst>
          </p:cNvPr>
          <p:cNvSpPr>
            <a:spLocks noGrp="1"/>
          </p:cNvSpPr>
          <p:nvPr>
            <p:ph type="title"/>
          </p:nvPr>
        </p:nvSpPr>
        <p:spPr/>
        <p:txBody>
          <a:bodyPr/>
          <a:lstStyle/>
          <a:p>
            <a:r>
              <a:rPr lang="en-US" dirty="0"/>
              <a:t>Dashboard #1</a:t>
            </a:r>
          </a:p>
        </p:txBody>
      </p:sp>
      <p:pic>
        <p:nvPicPr>
          <p:cNvPr id="25" name="Content Placeholder 24">
            <a:extLst>
              <a:ext uri="{FF2B5EF4-FFF2-40B4-BE49-F238E27FC236}">
                <a16:creationId xmlns:a16="http://schemas.microsoft.com/office/drawing/2014/main" id="{90A4C087-FFE7-4871-8964-80C38EA3778D}"/>
              </a:ext>
            </a:extLst>
          </p:cNvPr>
          <p:cNvPicPr>
            <a:picLocks noGrp="1" noChangeAspect="1"/>
          </p:cNvPicPr>
          <p:nvPr>
            <p:ph idx="1"/>
          </p:nvPr>
        </p:nvPicPr>
        <p:blipFill>
          <a:blip r:embed="rId2"/>
          <a:srcRect/>
          <a:stretch/>
        </p:blipFill>
        <p:spPr>
          <a:xfrm>
            <a:off x="1797747" y="1527048"/>
            <a:ext cx="8216295" cy="4818888"/>
          </a:xfrm>
        </p:spPr>
      </p:pic>
    </p:spTree>
    <p:extLst>
      <p:ext uri="{BB962C8B-B14F-4D97-AF65-F5344CB8AC3E}">
        <p14:creationId xmlns:p14="http://schemas.microsoft.com/office/powerpoint/2010/main" val="2732924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BF7B7F46-3A09-4B49-89FC-42647802FBBC}"/>
              </a:ext>
            </a:extLst>
          </p:cNvPr>
          <p:cNvSpPr>
            <a:spLocks noGrp="1"/>
          </p:cNvSpPr>
          <p:nvPr>
            <p:ph type="title"/>
          </p:nvPr>
        </p:nvSpPr>
        <p:spPr/>
        <p:txBody>
          <a:bodyPr/>
          <a:lstStyle/>
          <a:p>
            <a:r>
              <a:rPr lang="en-US" dirty="0"/>
              <a:t>Dashboard #2</a:t>
            </a:r>
          </a:p>
        </p:txBody>
      </p:sp>
      <p:pic>
        <p:nvPicPr>
          <p:cNvPr id="7" name="Content Placeholder 24">
            <a:extLst>
              <a:ext uri="{FF2B5EF4-FFF2-40B4-BE49-F238E27FC236}">
                <a16:creationId xmlns:a16="http://schemas.microsoft.com/office/drawing/2014/main" id="{D7150315-1A96-45F1-BBA8-3DA8F304C933}"/>
              </a:ext>
            </a:extLst>
          </p:cNvPr>
          <p:cNvPicPr>
            <a:picLocks noGrp="1" noChangeAspect="1"/>
          </p:cNvPicPr>
          <p:nvPr>
            <p:ph idx="1"/>
          </p:nvPr>
        </p:nvPicPr>
        <p:blipFill>
          <a:blip r:embed="rId2"/>
          <a:srcRect/>
          <a:stretch/>
        </p:blipFill>
        <p:spPr>
          <a:xfrm>
            <a:off x="1805716" y="1527048"/>
            <a:ext cx="8200357" cy="4818888"/>
          </a:xfrm>
        </p:spPr>
      </p:pic>
    </p:spTree>
    <p:extLst>
      <p:ext uri="{BB962C8B-B14F-4D97-AF65-F5344CB8AC3E}">
        <p14:creationId xmlns:p14="http://schemas.microsoft.com/office/powerpoint/2010/main" val="2741398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Shipment Performance</a:t>
            </a:r>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7</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Supply Chain</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2024</a:t>
            </a:r>
          </a:p>
        </p:txBody>
      </p:sp>
      <p:sp>
        <p:nvSpPr>
          <p:cNvPr id="10" name="TextBox 9">
            <a:extLst>
              <a:ext uri="{FF2B5EF4-FFF2-40B4-BE49-F238E27FC236}">
                <a16:creationId xmlns:a16="http://schemas.microsoft.com/office/drawing/2014/main" id="{AAF5FCCA-BBAB-47E5-9133-500CF0061022}"/>
              </a:ext>
            </a:extLst>
          </p:cNvPr>
          <p:cNvSpPr txBox="1"/>
          <p:nvPr/>
        </p:nvSpPr>
        <p:spPr>
          <a:xfrm>
            <a:off x="248412" y="2402767"/>
            <a:ext cx="5116068" cy="2585323"/>
          </a:xfrm>
          <a:prstGeom prst="rect">
            <a:avLst/>
          </a:prstGeom>
          <a:noFill/>
        </p:spPr>
        <p:txBody>
          <a:bodyPr wrap="square" rtlCol="0">
            <a:spAutoFit/>
          </a:bodyPr>
          <a:lstStyle/>
          <a:p>
            <a:pPr marL="285750" indent="-285750">
              <a:buFont typeface="Arial" panose="020B0604020202020204" pitchFamily="34" charset="0"/>
              <a:buChar char="•"/>
            </a:pPr>
            <a:r>
              <a:rPr lang="en-US" dirty="0"/>
              <a:t>Big difference in Avg. shipment delays in Jan compared to the rest of the year with the lowest number in Dec .</a:t>
            </a:r>
          </a:p>
          <a:p>
            <a:pPr marL="285750" indent="-285750">
              <a:buFont typeface="Arial" panose="020B0604020202020204" pitchFamily="34" charset="0"/>
              <a:buChar char="•"/>
            </a:pPr>
            <a:endParaRPr lang="en-US" dirty="0"/>
          </a:p>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may be caused by the large number of total orders also in Jan and may be due to the annual holiday of the new year</a:t>
            </a:r>
          </a:p>
          <a:p>
            <a:endParaRPr lang="en-US" dirty="0"/>
          </a:p>
        </p:txBody>
      </p:sp>
      <p:pic>
        <p:nvPicPr>
          <p:cNvPr id="14" name="Content Placeholder 13">
            <a:extLst>
              <a:ext uri="{FF2B5EF4-FFF2-40B4-BE49-F238E27FC236}">
                <a16:creationId xmlns:a16="http://schemas.microsoft.com/office/drawing/2014/main" id="{8B0932E4-DDF6-4139-9D58-660AFAC77382}"/>
              </a:ext>
            </a:extLst>
          </p:cNvPr>
          <p:cNvPicPr>
            <a:picLocks noGrp="1" noChangeAspect="1"/>
          </p:cNvPicPr>
          <p:nvPr>
            <p:ph idx="1"/>
          </p:nvPr>
        </p:nvPicPr>
        <p:blipFill>
          <a:blip r:embed="rId2"/>
          <a:srcRect/>
          <a:stretch/>
        </p:blipFill>
        <p:spPr>
          <a:xfrm>
            <a:off x="5573268" y="2350090"/>
            <a:ext cx="5703190" cy="3080157"/>
          </a:xfrm>
        </p:spPr>
      </p:pic>
    </p:spTree>
    <p:extLst>
      <p:ext uri="{BB962C8B-B14F-4D97-AF65-F5344CB8AC3E}">
        <p14:creationId xmlns:p14="http://schemas.microsoft.com/office/powerpoint/2010/main" val="2831084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Shipment Performance</a:t>
            </a:r>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8</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Supply Chain</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2024</a:t>
            </a:r>
          </a:p>
        </p:txBody>
      </p:sp>
      <p:sp>
        <p:nvSpPr>
          <p:cNvPr id="10" name="TextBox 9">
            <a:extLst>
              <a:ext uri="{FF2B5EF4-FFF2-40B4-BE49-F238E27FC236}">
                <a16:creationId xmlns:a16="http://schemas.microsoft.com/office/drawing/2014/main" id="{AAF5FCCA-BBAB-47E5-9133-500CF0061022}"/>
              </a:ext>
            </a:extLst>
          </p:cNvPr>
          <p:cNvSpPr txBox="1"/>
          <p:nvPr/>
        </p:nvSpPr>
        <p:spPr>
          <a:xfrm>
            <a:off x="248412" y="2402767"/>
            <a:ext cx="511606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56.46% of orders were shipped on time and the rest were late shipments.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may be caused by long (inventory turnover rate).</a:t>
            </a:r>
          </a:p>
          <a:p>
            <a:endParaRPr lang="en-US" dirty="0"/>
          </a:p>
        </p:txBody>
      </p:sp>
      <p:pic>
        <p:nvPicPr>
          <p:cNvPr id="8" name="Content Placeholder 13">
            <a:extLst>
              <a:ext uri="{FF2B5EF4-FFF2-40B4-BE49-F238E27FC236}">
                <a16:creationId xmlns:a16="http://schemas.microsoft.com/office/drawing/2014/main" id="{E360EDE5-8BED-43F2-9F7C-61AA5ECC4BC4}"/>
              </a:ext>
            </a:extLst>
          </p:cNvPr>
          <p:cNvPicPr>
            <a:picLocks noChangeAspect="1"/>
          </p:cNvPicPr>
          <p:nvPr/>
        </p:nvPicPr>
        <p:blipFill>
          <a:blip r:embed="rId2"/>
          <a:stretch>
            <a:fillRect/>
          </a:stretch>
        </p:blipFill>
        <p:spPr>
          <a:xfrm>
            <a:off x="5573268" y="2085975"/>
            <a:ext cx="5703190" cy="3608388"/>
          </a:xfrm>
          <a:prstGeom prst="rect">
            <a:avLst/>
          </a:prstGeom>
        </p:spPr>
      </p:pic>
    </p:spTree>
    <p:extLst>
      <p:ext uri="{BB962C8B-B14F-4D97-AF65-F5344CB8AC3E}">
        <p14:creationId xmlns:p14="http://schemas.microsoft.com/office/powerpoint/2010/main" val="2955880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Shipment Methods</a:t>
            </a:r>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9</a:t>
            </a:fld>
            <a:endParaRPr lang="en-US" dirty="0"/>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Supply Chain</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dirty="0"/>
              <a:t>2024</a:t>
            </a:r>
          </a:p>
        </p:txBody>
      </p:sp>
      <p:sp>
        <p:nvSpPr>
          <p:cNvPr id="10" name="TextBox 9">
            <a:extLst>
              <a:ext uri="{FF2B5EF4-FFF2-40B4-BE49-F238E27FC236}">
                <a16:creationId xmlns:a16="http://schemas.microsoft.com/office/drawing/2014/main" id="{AAF5FCCA-BBAB-47E5-9133-500CF0061022}"/>
              </a:ext>
            </a:extLst>
          </p:cNvPr>
          <p:cNvSpPr txBox="1"/>
          <p:nvPr/>
        </p:nvSpPr>
        <p:spPr>
          <a:xfrm>
            <a:off x="248412" y="2402767"/>
            <a:ext cx="5116068" cy="3139321"/>
          </a:xfrm>
          <a:prstGeom prst="rect">
            <a:avLst/>
          </a:prstGeom>
          <a:noFill/>
        </p:spPr>
        <p:txBody>
          <a:bodyPr wrap="square" rtlCol="0">
            <a:spAutoFit/>
          </a:bodyPr>
          <a:lstStyle/>
          <a:p>
            <a:pPr marL="285750" indent="-285750">
              <a:buFont typeface="Arial" panose="020B0604020202020204" pitchFamily="34" charset="0"/>
              <a:buChar char="•"/>
            </a:pPr>
            <a:r>
              <a:rPr lang="en-US" dirty="0"/>
              <a:t>On average 5285 customer used standard shipment methods with an 58.41% of items sold shipped by standard methods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Standard shipment is the preferable shipment methods by the customers.</a:t>
            </a:r>
          </a:p>
          <a:p>
            <a:endParaRPr lang="en-US" dirty="0"/>
          </a:p>
          <a:p>
            <a:pPr marL="285750" indent="-285750">
              <a:buFont typeface="Arial" panose="020B0604020202020204" pitchFamily="34" charset="0"/>
              <a:buChar char="•"/>
            </a:pPr>
            <a:r>
              <a:rPr lang="en-US" dirty="0"/>
              <a:t>Our theory is that offering better shipment on large orders will make more people to spend more or at least be familiar with higher tier shipping methods.</a:t>
            </a:r>
          </a:p>
          <a:p>
            <a:endParaRPr lang="en-US" dirty="0"/>
          </a:p>
        </p:txBody>
      </p:sp>
      <p:pic>
        <p:nvPicPr>
          <p:cNvPr id="8" name="Content Placeholder 13">
            <a:extLst>
              <a:ext uri="{FF2B5EF4-FFF2-40B4-BE49-F238E27FC236}">
                <a16:creationId xmlns:a16="http://schemas.microsoft.com/office/drawing/2014/main" id="{20DDB59A-3C27-4C7C-B988-A3684B403A30}"/>
              </a:ext>
            </a:extLst>
          </p:cNvPr>
          <p:cNvPicPr>
            <a:picLocks noChangeAspect="1"/>
          </p:cNvPicPr>
          <p:nvPr/>
        </p:nvPicPr>
        <p:blipFill>
          <a:blip r:embed="rId2"/>
          <a:srcRect/>
          <a:stretch/>
        </p:blipFill>
        <p:spPr>
          <a:xfrm>
            <a:off x="6531786" y="3938815"/>
            <a:ext cx="3517548" cy="2407121"/>
          </a:xfrm>
          <a:prstGeom prst="rect">
            <a:avLst/>
          </a:prstGeom>
        </p:spPr>
      </p:pic>
      <p:pic>
        <p:nvPicPr>
          <p:cNvPr id="11" name="Content Placeholder 13">
            <a:extLst>
              <a:ext uri="{FF2B5EF4-FFF2-40B4-BE49-F238E27FC236}">
                <a16:creationId xmlns:a16="http://schemas.microsoft.com/office/drawing/2014/main" id="{0B9EC0A5-8298-4D65-BB65-0E500EE6078A}"/>
              </a:ext>
            </a:extLst>
          </p:cNvPr>
          <p:cNvPicPr>
            <a:picLocks noChangeAspect="1"/>
          </p:cNvPicPr>
          <p:nvPr/>
        </p:nvPicPr>
        <p:blipFill>
          <a:blip r:embed="rId3"/>
          <a:srcRect/>
          <a:stretch/>
        </p:blipFill>
        <p:spPr>
          <a:xfrm>
            <a:off x="6232979" y="1778193"/>
            <a:ext cx="4112089" cy="2105653"/>
          </a:xfrm>
          <a:prstGeom prst="rect">
            <a:avLst/>
          </a:prstGeom>
        </p:spPr>
      </p:pic>
    </p:spTree>
    <p:extLst>
      <p:ext uri="{BB962C8B-B14F-4D97-AF65-F5344CB8AC3E}">
        <p14:creationId xmlns:p14="http://schemas.microsoft.com/office/powerpoint/2010/main" val="1884677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xEl>
                                              <p:pRg st="2" end="2"/>
                                            </p:txEl>
                                          </p:spTgt>
                                        </p:tgtEl>
                                        <p:attrNameLst>
                                          <p:attrName>style.visibility</p:attrName>
                                        </p:attrNameLst>
                                      </p:cBhvr>
                                      <p:to>
                                        <p:strVal val="visible"/>
                                      </p:to>
                                    </p:set>
                                    <p:animEffect transition="in" filter="fade">
                                      <p:cBhvr>
                                        <p:cTn id="12"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FA78568-A730-4D3B-A489-FD854E91254A}">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{DACB0DFE-B8FB-4824-B41A-69F4B222E087}tf11429527_win32</Template>
  <TotalTime>331</TotalTime>
  <Words>831</Words>
  <Application>Microsoft Office PowerPoint</Application>
  <PresentationFormat>Widescreen</PresentationFormat>
  <Paragraphs>145</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Century Gothic</vt:lpstr>
      <vt:lpstr>Karla</vt:lpstr>
      <vt:lpstr>Times New Roman</vt:lpstr>
      <vt:lpstr>Univers Condensed Light</vt:lpstr>
      <vt:lpstr>Wingdings</vt:lpstr>
      <vt:lpstr>Office Theme</vt:lpstr>
      <vt:lpstr>Supply Chain  Analysis</vt:lpstr>
      <vt:lpstr>Agenda</vt:lpstr>
      <vt:lpstr>Introduction </vt:lpstr>
      <vt:lpstr>Business Task</vt:lpstr>
      <vt:lpstr>Dashboard #1</vt:lpstr>
      <vt:lpstr>Dashboard #2</vt:lpstr>
      <vt:lpstr>Shipment Performance</vt:lpstr>
      <vt:lpstr>Shipment Performance</vt:lpstr>
      <vt:lpstr>Shipment Methods</vt:lpstr>
      <vt:lpstr>Fulfillment time</vt:lpstr>
      <vt:lpstr>Seasonal trends</vt:lpstr>
      <vt:lpstr>Sales &amp; profit</vt:lpstr>
      <vt:lpstr>Sales &amp; profit</vt:lpstr>
      <vt:lpstr>Business opportunities are like buses. There’s always another one coming.</vt:lpstr>
      <vt:lpstr>Insights</vt:lpstr>
      <vt:lpstr>Recommendations </vt:lpstr>
      <vt:lpstr>Recommendations </vt:lpstr>
      <vt:lpstr>Reference &amp; Contact Info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Casual Vs Member  Cyclistic world</dc:title>
  <dc:creator>MahmoudAbdullah</dc:creator>
  <cp:lastModifiedBy>mahmoud mahmoud160439@fvtm.bu.edu.eg</cp:lastModifiedBy>
  <cp:revision>50</cp:revision>
  <dcterms:created xsi:type="dcterms:W3CDTF">2023-06-25T14:54:18Z</dcterms:created>
  <dcterms:modified xsi:type="dcterms:W3CDTF">2024-10-20T12:17:52Z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